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37" r:id="rId3"/>
  </p:sldMasterIdLst>
  <p:notesMasterIdLst>
    <p:notesMasterId r:id="rId53"/>
  </p:notesMasterIdLst>
  <p:sldIdLst>
    <p:sldId id="256" r:id="rId4"/>
    <p:sldId id="2147477446" r:id="rId5"/>
    <p:sldId id="2147482041" r:id="rId6"/>
    <p:sldId id="2147480884" r:id="rId7"/>
    <p:sldId id="2147477949" r:id="rId8"/>
    <p:sldId id="2147481085" r:id="rId9"/>
    <p:sldId id="2147482035" r:id="rId10"/>
    <p:sldId id="2147482195" r:id="rId11"/>
    <p:sldId id="2147482192" r:id="rId12"/>
    <p:sldId id="2147482047" r:id="rId13"/>
    <p:sldId id="2147482205" r:id="rId14"/>
    <p:sldId id="2147482200" r:id="rId15"/>
    <p:sldId id="2147482201" r:id="rId16"/>
    <p:sldId id="2147482202" r:id="rId17"/>
    <p:sldId id="2147482196" r:id="rId18"/>
    <p:sldId id="2147482197" r:id="rId19"/>
    <p:sldId id="2147482198" r:id="rId20"/>
    <p:sldId id="2147482190" r:id="rId21"/>
    <p:sldId id="2147481093" r:id="rId22"/>
    <p:sldId id="2147477952" r:id="rId23"/>
    <p:sldId id="2147477927" r:id="rId24"/>
    <p:sldId id="2147477950" r:id="rId25"/>
    <p:sldId id="2147477945" r:id="rId26"/>
    <p:sldId id="2147477946" r:id="rId27"/>
    <p:sldId id="2147482206" r:id="rId28"/>
    <p:sldId id="2147482207" r:id="rId29"/>
    <p:sldId id="2147482208" r:id="rId30"/>
    <p:sldId id="2147482045" r:id="rId31"/>
    <p:sldId id="2147482036" r:id="rId32"/>
    <p:sldId id="2147482199" r:id="rId33"/>
    <p:sldId id="2147482022" r:id="rId34"/>
    <p:sldId id="2147482203" r:id="rId35"/>
    <p:sldId id="2147482204" r:id="rId36"/>
    <p:sldId id="2147482044" r:id="rId37"/>
    <p:sldId id="2147482043" r:id="rId38"/>
    <p:sldId id="2147482029" r:id="rId39"/>
    <p:sldId id="2147481091" r:id="rId40"/>
    <p:sldId id="2147482032" r:id="rId41"/>
    <p:sldId id="2147482193" r:id="rId42"/>
    <p:sldId id="2147482194" r:id="rId43"/>
    <p:sldId id="2147482209" r:id="rId44"/>
    <p:sldId id="2147482210" r:id="rId45"/>
    <p:sldId id="2147482212" r:id="rId46"/>
    <p:sldId id="2147482211" r:id="rId47"/>
    <p:sldId id="2147482213" r:id="rId48"/>
    <p:sldId id="2147482214" r:id="rId49"/>
    <p:sldId id="2147482215" r:id="rId50"/>
    <p:sldId id="2147482216" r:id="rId51"/>
    <p:sldId id="21474822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A07995-D2B2-426B-9AB5-55DEFDF4E339}">
          <p14:sldIdLst>
            <p14:sldId id="256"/>
          </p14:sldIdLst>
        </p14:section>
        <p14:section name="General analytics" id="{7027E366-666D-46EB-9450-F854BB0EC1C9}">
          <p14:sldIdLst>
            <p14:sldId id="2147477446"/>
            <p14:sldId id="2147482041"/>
            <p14:sldId id="2147480884"/>
            <p14:sldId id="2147477949"/>
            <p14:sldId id="2147481085"/>
            <p14:sldId id="2147482035"/>
            <p14:sldId id="2147482195"/>
            <p14:sldId id="2147482192"/>
            <p14:sldId id="2147482047"/>
          </p14:sldIdLst>
        </p14:section>
        <p14:section name="Financial Reporting" id="{585EDDC0-B128-4145-90F0-FD38B660C274}">
          <p14:sldIdLst>
            <p14:sldId id="2147482205"/>
            <p14:sldId id="2147482200"/>
            <p14:sldId id="2147482201"/>
            <p14:sldId id="2147482202"/>
          </p14:sldIdLst>
        </p14:section>
        <p14:section name="Power BI" id="{5513BF5E-0B08-441E-A87B-DBEC2ACD074B}">
          <p14:sldIdLst>
            <p14:sldId id="2147482196"/>
            <p14:sldId id="2147482197"/>
            <p14:sldId id="2147482198"/>
            <p14:sldId id="2147482190"/>
            <p14:sldId id="2147481093"/>
            <p14:sldId id="2147477952"/>
            <p14:sldId id="2147477927"/>
            <p14:sldId id="2147477950"/>
          </p14:sldIdLst>
        </p14:section>
        <p14:section name="Report Explorer" id="{8D089439-E73F-4C95-8253-9A5A6D7CEEEA}">
          <p14:sldIdLst>
            <p14:sldId id="2147477945"/>
            <p14:sldId id="2147477946"/>
            <p14:sldId id="2147482206"/>
            <p14:sldId id="2147482207"/>
            <p14:sldId id="2147482208"/>
          </p14:sldIdLst>
        </p14:section>
        <p14:section name="Data analysis" id="{8223ABB1-391C-41D1-9904-8AFE6659CE93}">
          <p14:sldIdLst>
            <p14:sldId id="2147482045"/>
            <p14:sldId id="2147482036"/>
            <p14:sldId id="2147482199"/>
          </p14:sldIdLst>
        </p14:section>
        <p14:section name="Excel layouts" id="{7289784D-26EF-4A1A-914D-BCC69380DDBC}">
          <p14:sldIdLst>
            <p14:sldId id="2147482022"/>
            <p14:sldId id="2147482203"/>
            <p14:sldId id="2147482204"/>
            <p14:sldId id="2147482044"/>
            <p14:sldId id="2147482043"/>
            <p14:sldId id="2147482029"/>
            <p14:sldId id="2147481091"/>
            <p14:sldId id="2147482032"/>
          </p14:sldIdLst>
        </p14:section>
        <p14:section name="AL queries" id="{E439DA4E-26A1-42E1-AAEF-D762D6901963}">
          <p14:sldIdLst>
            <p14:sldId id="2147482193"/>
            <p14:sldId id="2147482194"/>
          </p14:sldIdLst>
        </p14:section>
        <p14:section name="Inventory analytics" id="{60551409-2651-41B9-8FA9-610EDEF5861E}">
          <p14:sldIdLst>
            <p14:sldId id="2147482209"/>
            <p14:sldId id="2147482210"/>
            <p14:sldId id="2147482212"/>
            <p14:sldId id="2147482211"/>
            <p14:sldId id="2147482213"/>
            <p14:sldId id="2147482214"/>
            <p14:sldId id="2147482215"/>
            <p14:sldId id="2147482216"/>
            <p14:sldId id="214748221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5683" autoAdjust="0"/>
  </p:normalViewPr>
  <p:slideViewPr>
    <p:cSldViewPr snapToGrid="0">
      <p:cViewPr varScale="1">
        <p:scale>
          <a:sx n="87" d="100"/>
          <a:sy n="87" d="100"/>
        </p:scale>
        <p:origin x="869" y="2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D2A62B-AE19-4254-A405-839A6EC3FE00}" type="datetimeFigureOut">
              <a:rPr lang="en-GB" smtClean="0"/>
              <a:t>22/04/2025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A59917-220C-41DB-B2FB-D1D464D8E5AB}" type="slidenum">
              <a:rPr lang="en-GB" smtClean="0"/>
              <a:t>‹#›</a:t>
            </a:fld>
            <a:endParaRPr lang="en-GB"/>
          </a:p>
        </p:txBody>
      </p:sp>
    </p:spTree>
    <p:extLst>
      <p:ext uri="{BB962C8B-B14F-4D97-AF65-F5344CB8AC3E}">
        <p14:creationId xmlns:p14="http://schemas.microsoft.com/office/powerpoint/2010/main" val="42097875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learn.microsoft.com/en-us/dynamics365/business-central/ad-hoc-analysis-inventory"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dynamics365/business-central/ad-hoc-analysis-inventory#example-track-expiring-or-old-stock"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dynamics365/business-central/inventory-wms-reports"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slice shows </a:t>
            </a:r>
            <a:r>
              <a:rPr lang="da-DK" dirty="0" err="1"/>
              <a:t>where</a:t>
            </a:r>
            <a:r>
              <a:rPr lang="da-DK" dirty="0"/>
              <a:t> Power BI, Data Analysis, and Excel fit </a:t>
            </a:r>
            <a:r>
              <a:rPr lang="da-DK" dirty="0" err="1"/>
              <a:t>into</a:t>
            </a:r>
            <a:r>
              <a:rPr lang="da-DK" dirty="0"/>
              <a:t> the </a:t>
            </a:r>
            <a:r>
              <a:rPr lang="da-DK" dirty="0" err="1"/>
              <a:t>analytics</a:t>
            </a:r>
            <a:r>
              <a:rPr lang="da-DK" dirty="0"/>
              <a:t> story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a:t>
            </a:fld>
            <a:endParaRPr lang="en-GB"/>
          </a:p>
        </p:txBody>
      </p:sp>
    </p:spTree>
    <p:extLst>
      <p:ext uri="{BB962C8B-B14F-4D97-AF65-F5344CB8AC3E}">
        <p14:creationId xmlns:p14="http://schemas.microsoft.com/office/powerpoint/2010/main" val="239815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app is documented under its functional domain (use the aka links to navigate there)</a:t>
            </a:r>
          </a:p>
          <a:p>
            <a:r>
              <a:rPr lang="en-US" dirty="0"/>
              <a:t>Each report is documented with screenshots, usage scenarios, …</a:t>
            </a:r>
          </a:p>
          <a:p>
            <a:r>
              <a:rPr lang="en-US" dirty="0"/>
              <a:t>Each KPI is documented</a:t>
            </a:r>
          </a:p>
        </p:txBody>
      </p:sp>
      <p:sp>
        <p:nvSpPr>
          <p:cNvPr id="4" name="Slide Number Placeholder 3"/>
          <p:cNvSpPr>
            <a:spLocks noGrp="1"/>
          </p:cNvSpPr>
          <p:nvPr>
            <p:ph type="sldNum" sz="quarter" idx="5"/>
          </p:nvPr>
        </p:nvSpPr>
        <p:spPr/>
        <p:txBody>
          <a:bodyPr/>
          <a:lstStyle/>
          <a:p>
            <a:fld id="{19A59917-220C-41DB-B2FB-D1D464D8E5AB}" type="slidenum">
              <a:rPr lang="en-GB" smtClean="0"/>
              <a:t>16</a:t>
            </a:fld>
            <a:endParaRPr lang="en-GB"/>
          </a:p>
        </p:txBody>
      </p:sp>
    </p:spTree>
    <p:extLst>
      <p:ext uri="{BB962C8B-B14F-4D97-AF65-F5344CB8AC3E}">
        <p14:creationId xmlns:p14="http://schemas.microsoft.com/office/powerpoint/2010/main" val="24870064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metrics is included in Power BI pro license.</a:t>
            </a:r>
          </a:p>
          <a:p>
            <a:endParaRPr lang="en-US"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17</a:t>
            </a:fld>
            <a:endParaRPr lang="en-GB"/>
          </a:p>
        </p:txBody>
      </p:sp>
    </p:spTree>
    <p:extLst>
      <p:ext uri="{BB962C8B-B14F-4D97-AF65-F5344CB8AC3E}">
        <p14:creationId xmlns:p14="http://schemas.microsoft.com/office/powerpoint/2010/main" val="2156620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Power BI </a:t>
            </a:r>
            <a:r>
              <a:rPr lang="da-DK" dirty="0" err="1"/>
              <a:t>embed</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18</a:t>
            </a:fld>
            <a:endParaRPr lang="en-GB"/>
          </a:p>
        </p:txBody>
      </p:sp>
    </p:spTree>
    <p:extLst>
      <p:ext uri="{BB962C8B-B14F-4D97-AF65-F5344CB8AC3E}">
        <p14:creationId xmlns:p14="http://schemas.microsoft.com/office/powerpoint/2010/main" val="370642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anyone</a:t>
            </a:r>
            <a:r>
              <a:rPr lang="da-DK" dirty="0"/>
              <a:t> asks </a:t>
            </a:r>
            <a:r>
              <a:rPr lang="da-DK" dirty="0" err="1"/>
              <a:t>about</a:t>
            </a:r>
            <a:r>
              <a:rPr lang="da-DK" dirty="0"/>
              <a:t> BC and </a:t>
            </a:r>
            <a:r>
              <a:rPr lang="da-DK" dirty="0" err="1"/>
              <a:t>Fabric</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19</a:t>
            </a:fld>
            <a:endParaRPr lang="en-GB"/>
          </a:p>
        </p:txBody>
      </p:sp>
    </p:spTree>
    <p:extLst>
      <p:ext uri="{BB962C8B-B14F-4D97-AF65-F5344CB8AC3E}">
        <p14:creationId xmlns:p14="http://schemas.microsoft.com/office/powerpoint/2010/main" val="159395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Developer docs on </a:t>
            </a:r>
            <a:r>
              <a:rPr lang="da-DK" dirty="0" err="1"/>
              <a:t>how</a:t>
            </a:r>
            <a:r>
              <a:rPr lang="da-DK" dirty="0"/>
              <a:t> to </a:t>
            </a:r>
            <a:r>
              <a:rPr lang="da-DK" dirty="0" err="1"/>
              <a:t>embed</a:t>
            </a:r>
            <a:r>
              <a:rPr lang="da-DK" dirty="0"/>
              <a:t> Power BI on AL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20</a:t>
            </a:fld>
            <a:endParaRPr lang="en-GB"/>
          </a:p>
        </p:txBody>
      </p:sp>
    </p:spTree>
    <p:extLst>
      <p:ext uri="{BB962C8B-B14F-4D97-AF65-F5344CB8AC3E}">
        <p14:creationId xmlns:p14="http://schemas.microsoft.com/office/powerpoint/2010/main" val="27626225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on </a:t>
            </a:r>
            <a:r>
              <a:rPr lang="da-DK" dirty="0" err="1"/>
              <a:t>how</a:t>
            </a:r>
            <a:r>
              <a:rPr lang="da-DK" dirty="0"/>
              <a:t> to </a:t>
            </a:r>
            <a:r>
              <a:rPr lang="da-DK" dirty="0" err="1"/>
              <a:t>embed</a:t>
            </a:r>
            <a:r>
              <a:rPr lang="da-DK" dirty="0"/>
              <a:t> Power BI on AL pages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21</a:t>
            </a:fld>
            <a:endParaRPr lang="en-GB"/>
          </a:p>
        </p:txBody>
      </p:sp>
    </p:spTree>
    <p:extLst>
      <p:ext uri="{BB962C8B-B14F-4D97-AF65-F5344CB8AC3E}">
        <p14:creationId xmlns:p14="http://schemas.microsoft.com/office/powerpoint/2010/main" val="16792399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PBI </a:t>
            </a:r>
            <a:r>
              <a:rPr lang="da-DK" dirty="0" err="1"/>
              <a:t>training</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22</a:t>
            </a:fld>
            <a:endParaRPr lang="en-GB"/>
          </a:p>
        </p:txBody>
      </p:sp>
    </p:spTree>
    <p:extLst>
      <p:ext uri="{BB962C8B-B14F-4D97-AF65-F5344CB8AC3E}">
        <p14:creationId xmlns:p14="http://schemas.microsoft.com/office/powerpoint/2010/main" val="3000808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24</a:t>
            </a:fld>
            <a:endParaRPr lang="en-GB"/>
          </a:p>
        </p:txBody>
      </p:sp>
    </p:spTree>
    <p:extLst>
      <p:ext uri="{BB962C8B-B14F-4D97-AF65-F5344CB8AC3E}">
        <p14:creationId xmlns:p14="http://schemas.microsoft.com/office/powerpoint/2010/main" val="281001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02C9-9DF2-BEA9-B292-8D7D94BBE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5251F-CA3A-9D7A-AD1A-1A0773F3C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20654-A8F7-4675-9BC5-F2C46D0DFEFF}"/>
              </a:ext>
            </a:extLst>
          </p:cNvPr>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a:extLst>
              <a:ext uri="{FF2B5EF4-FFF2-40B4-BE49-F238E27FC236}">
                <a16:creationId xmlns:a16="http://schemas.microsoft.com/office/drawing/2014/main" id="{CAF5DD47-CB09-8FD5-7212-D06576C298A1}"/>
              </a:ext>
            </a:extLst>
          </p:cNvPr>
          <p:cNvSpPr>
            <a:spLocks noGrp="1"/>
          </p:cNvSpPr>
          <p:nvPr>
            <p:ph type="sldNum" sz="quarter" idx="5"/>
          </p:nvPr>
        </p:nvSpPr>
        <p:spPr/>
        <p:txBody>
          <a:bodyPr/>
          <a:lstStyle/>
          <a:p>
            <a:fld id="{19A59917-220C-41DB-B2FB-D1D464D8E5AB}" type="slidenum">
              <a:rPr lang="en-GB" smtClean="0"/>
              <a:t>25</a:t>
            </a:fld>
            <a:endParaRPr lang="en-GB"/>
          </a:p>
        </p:txBody>
      </p:sp>
    </p:spTree>
    <p:extLst>
      <p:ext uri="{BB962C8B-B14F-4D97-AF65-F5344CB8AC3E}">
        <p14:creationId xmlns:p14="http://schemas.microsoft.com/office/powerpoint/2010/main" val="23549014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9FC7-92A5-BB77-3AA2-ACEE6FC6B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AB018-F038-7BF3-8EAF-10404F29E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35400-2C61-59BE-726F-BB6B14152B83}"/>
              </a:ext>
            </a:extLst>
          </p:cNvPr>
          <p:cNvSpPr>
            <a:spLocks noGrp="1"/>
          </p:cNvSpPr>
          <p:nvPr>
            <p:ph type="body" idx="1"/>
          </p:nvPr>
        </p:nvSpPr>
        <p:spPr/>
        <p:txBody>
          <a:bodyPr/>
          <a:lstStyle/>
          <a:p>
            <a:r>
              <a:rPr lang="da-DK" dirty="0"/>
              <a:t>If </a:t>
            </a:r>
            <a:r>
              <a:rPr lang="da-DK" dirty="0" err="1"/>
              <a:t>people</a:t>
            </a:r>
            <a:r>
              <a:rPr lang="da-DK" dirty="0"/>
              <a:t> ask </a:t>
            </a:r>
            <a:r>
              <a:rPr lang="da-DK" dirty="0" err="1"/>
              <a:t>if</a:t>
            </a:r>
            <a:r>
              <a:rPr lang="da-DK" dirty="0"/>
              <a:t> BC has </a:t>
            </a:r>
            <a:r>
              <a:rPr lang="da-DK" dirty="0" err="1"/>
              <a:t>any</a:t>
            </a:r>
            <a:r>
              <a:rPr lang="da-DK" dirty="0"/>
              <a:t> </a:t>
            </a:r>
            <a:r>
              <a:rPr lang="da-DK" dirty="0" err="1"/>
              <a:t>reports</a:t>
            </a:r>
            <a:r>
              <a:rPr lang="da-DK" dirty="0"/>
              <a:t>…</a:t>
            </a:r>
            <a:endParaRPr lang="en-GB" dirty="0"/>
          </a:p>
        </p:txBody>
      </p:sp>
      <p:sp>
        <p:nvSpPr>
          <p:cNvPr id="4" name="Slide Number Placeholder 3">
            <a:extLst>
              <a:ext uri="{FF2B5EF4-FFF2-40B4-BE49-F238E27FC236}">
                <a16:creationId xmlns:a16="http://schemas.microsoft.com/office/drawing/2014/main" id="{95BA71CF-F5A8-DDC5-DB78-B58D92840B09}"/>
              </a:ext>
            </a:extLst>
          </p:cNvPr>
          <p:cNvSpPr>
            <a:spLocks noGrp="1"/>
          </p:cNvSpPr>
          <p:nvPr>
            <p:ph type="sldNum" sz="quarter" idx="5"/>
          </p:nvPr>
        </p:nvSpPr>
        <p:spPr/>
        <p:txBody>
          <a:bodyPr/>
          <a:lstStyle/>
          <a:p>
            <a:fld id="{19A59917-220C-41DB-B2FB-D1D464D8E5AB}" type="slidenum">
              <a:rPr lang="en-GB" smtClean="0"/>
              <a:t>26</a:t>
            </a:fld>
            <a:endParaRPr lang="en-GB"/>
          </a:p>
        </p:txBody>
      </p:sp>
    </p:spTree>
    <p:extLst>
      <p:ext uri="{BB962C8B-B14F-4D97-AF65-F5344CB8AC3E}">
        <p14:creationId xmlns:p14="http://schemas.microsoft.com/office/powerpoint/2010/main" val="3898776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is the developer docs </a:t>
            </a:r>
            <a:r>
              <a:rPr lang="da-DK" dirty="0" err="1"/>
              <a:t>that</a:t>
            </a:r>
            <a:r>
              <a:rPr lang="da-DK" dirty="0"/>
              <a:t> </a:t>
            </a:r>
            <a:r>
              <a:rPr lang="da-DK" dirty="0" err="1"/>
              <a:t>explains</a:t>
            </a:r>
            <a:r>
              <a:rPr lang="da-DK" dirty="0"/>
              <a:t> the BI </a:t>
            </a:r>
            <a:r>
              <a:rPr lang="da-DK" dirty="0" err="1"/>
              <a:t>triangle</a:t>
            </a:r>
            <a:r>
              <a:rPr lang="da-DK" dirty="0"/>
              <a:t>., </a:t>
            </a:r>
            <a:r>
              <a:rPr lang="da-DK" dirty="0" err="1"/>
              <a:t>how</a:t>
            </a:r>
            <a:r>
              <a:rPr lang="da-DK" dirty="0"/>
              <a:t> </a:t>
            </a:r>
            <a:r>
              <a:rPr lang="da-DK" dirty="0" err="1"/>
              <a:t>tools</a:t>
            </a:r>
            <a:r>
              <a:rPr lang="da-DK" dirty="0"/>
              <a:t> </a:t>
            </a:r>
            <a:r>
              <a:rPr lang="da-DK" dirty="0" err="1"/>
              <a:t>map</a:t>
            </a:r>
            <a:r>
              <a:rPr lang="da-DK" dirty="0"/>
              <a:t> to user </a:t>
            </a:r>
            <a:r>
              <a:rPr lang="da-DK" dirty="0" err="1"/>
              <a:t>needs</a:t>
            </a:r>
            <a:r>
              <a:rPr lang="da-DK" dirty="0"/>
              <a:t>, and </a:t>
            </a:r>
            <a:r>
              <a:rPr lang="da-DK" dirty="0" err="1"/>
              <a:t>different</a:t>
            </a:r>
            <a:r>
              <a:rPr lang="da-DK" dirty="0"/>
              <a:t> </a:t>
            </a:r>
            <a:r>
              <a:rPr lang="da-DK" dirty="0" err="1"/>
              <a:t>characteristics</a:t>
            </a:r>
            <a:r>
              <a:rPr lang="da-DK" dirty="0"/>
              <a:t> of the </a:t>
            </a:r>
            <a:r>
              <a:rPr lang="da-DK" dirty="0" err="1"/>
              <a:t>tools</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a:t>
            </a:fld>
            <a:endParaRPr lang="en-GB"/>
          </a:p>
        </p:txBody>
      </p:sp>
    </p:spTree>
    <p:extLst>
      <p:ext uri="{BB962C8B-B14F-4D97-AF65-F5344CB8AC3E}">
        <p14:creationId xmlns:p14="http://schemas.microsoft.com/office/powerpoint/2010/main" val="203511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1197057-FB2C-41F9-9329-4701B60A726B}" type="slidenum">
              <a:rPr lang="en-DK" smtClean="0"/>
              <a:t>31</a:t>
            </a:fld>
            <a:endParaRPr lang="en-DK"/>
          </a:p>
        </p:txBody>
      </p:sp>
    </p:spTree>
    <p:extLst>
      <p:ext uri="{BB962C8B-B14F-4D97-AF65-F5344CB8AC3E}">
        <p14:creationId xmlns:p14="http://schemas.microsoft.com/office/powerpoint/2010/main" val="41417522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shows the new Excel </a:t>
            </a:r>
            <a:r>
              <a:rPr lang="da-DK" dirty="0" err="1"/>
              <a:t>reports</a:t>
            </a:r>
            <a:r>
              <a:rPr lang="da-DK" dirty="0"/>
              <a:t> </a:t>
            </a:r>
            <a:r>
              <a:rPr lang="da-DK" dirty="0" err="1"/>
              <a:t>that</a:t>
            </a:r>
            <a:r>
              <a:rPr lang="da-DK" dirty="0"/>
              <a:t> </a:t>
            </a:r>
            <a:r>
              <a:rPr lang="da-DK" dirty="0" err="1"/>
              <a:t>were</a:t>
            </a:r>
            <a:r>
              <a:rPr lang="da-DK" dirty="0"/>
              <a:t> </a:t>
            </a:r>
            <a:r>
              <a:rPr lang="da-DK" dirty="0" err="1"/>
              <a:t>shipped</a:t>
            </a:r>
            <a:r>
              <a:rPr lang="da-DK" dirty="0"/>
              <a:t> in </a:t>
            </a:r>
            <a:r>
              <a:rPr lang="da-DK" dirty="0" err="1"/>
              <a:t>preview</a:t>
            </a:r>
            <a:r>
              <a:rPr lang="da-DK" dirty="0"/>
              <a:t> 2024w1</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34</a:t>
            </a:fld>
            <a:endParaRPr lang="en-GB"/>
          </a:p>
        </p:txBody>
      </p:sp>
    </p:spTree>
    <p:extLst>
      <p:ext uri="{BB962C8B-B14F-4D97-AF65-F5344CB8AC3E}">
        <p14:creationId xmlns:p14="http://schemas.microsoft.com/office/powerpoint/2010/main" val="2315629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This video shows the new Excel layout features </a:t>
            </a:r>
            <a:r>
              <a:rPr lang="da-DK" dirty="0" err="1"/>
              <a:t>that</a:t>
            </a:r>
            <a:r>
              <a:rPr lang="da-DK" dirty="0"/>
              <a:t> </a:t>
            </a:r>
            <a:r>
              <a:rPr lang="da-DK" dirty="0" err="1"/>
              <a:t>were</a:t>
            </a:r>
            <a:r>
              <a:rPr lang="da-DK" dirty="0"/>
              <a:t> </a:t>
            </a:r>
            <a:r>
              <a:rPr lang="da-DK" dirty="0" err="1"/>
              <a:t>shipped</a:t>
            </a:r>
            <a:r>
              <a:rPr lang="da-DK" dirty="0"/>
              <a:t> in 2024w1</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35</a:t>
            </a:fld>
            <a:endParaRPr lang="en-GB"/>
          </a:p>
        </p:txBody>
      </p:sp>
    </p:spTree>
    <p:extLst>
      <p:ext uri="{BB962C8B-B14F-4D97-AF65-F5344CB8AC3E}">
        <p14:creationId xmlns:p14="http://schemas.microsoft.com/office/powerpoint/2010/main" val="4062647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a:t>
            </a:r>
            <a:r>
              <a:rPr lang="da-DK" dirty="0" err="1"/>
              <a:t>fits</a:t>
            </a:r>
            <a:r>
              <a:rPr lang="da-DK" dirty="0"/>
              <a:t> </a:t>
            </a:r>
            <a:r>
              <a:rPr lang="da-DK" dirty="0" err="1"/>
              <a:t>into</a:t>
            </a:r>
            <a:r>
              <a:rPr lang="da-DK" dirty="0"/>
              <a:t> the </a:t>
            </a:r>
            <a:r>
              <a:rPr lang="da-DK" dirty="0" err="1"/>
              <a:t>analytics</a:t>
            </a:r>
            <a:r>
              <a:rPr lang="da-DK" dirty="0"/>
              <a:t> story (</a:t>
            </a:r>
            <a:r>
              <a:rPr lang="da-DK" dirty="0" err="1"/>
              <a:t>when</a:t>
            </a:r>
            <a:r>
              <a:rPr lang="da-DK" dirty="0"/>
              <a:t> </a:t>
            </a:r>
            <a:r>
              <a:rPr lang="da-DK" dirty="0" err="1"/>
              <a:t>consuming</a:t>
            </a:r>
            <a:r>
              <a:rPr lang="da-DK" dirty="0"/>
              <a:t>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36</a:t>
            </a:fld>
            <a:endParaRPr lang="en-GB"/>
          </a:p>
        </p:txBody>
      </p:sp>
    </p:spTree>
    <p:extLst>
      <p:ext uri="{BB962C8B-B14F-4D97-AF65-F5344CB8AC3E}">
        <p14:creationId xmlns:p14="http://schemas.microsoft.com/office/powerpoint/2010/main" val="1472985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The </a:t>
            </a:r>
            <a:r>
              <a:rPr lang="da-DK" dirty="0" err="1"/>
              <a:t>section</a:t>
            </a:r>
            <a:r>
              <a:rPr lang="da-DK" dirty="0"/>
              <a:t> in user docs </a:t>
            </a:r>
            <a:r>
              <a:rPr lang="da-DK" dirty="0" err="1"/>
              <a:t>that</a:t>
            </a:r>
            <a:r>
              <a:rPr lang="da-DK" dirty="0"/>
              <a:t> </a:t>
            </a:r>
            <a:r>
              <a:rPr lang="da-DK" dirty="0" err="1"/>
              <a:t>explains</a:t>
            </a:r>
            <a:r>
              <a:rPr lang="da-DK" dirty="0"/>
              <a:t> </a:t>
            </a:r>
            <a:r>
              <a:rPr lang="da-DK" dirty="0" err="1"/>
              <a:t>how</a:t>
            </a:r>
            <a:r>
              <a:rPr lang="da-DK" dirty="0"/>
              <a:t> Excel layouts </a:t>
            </a:r>
            <a:r>
              <a:rPr lang="da-DK" dirty="0" err="1"/>
              <a:t>work</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37</a:t>
            </a:fld>
            <a:endParaRPr lang="en-GB"/>
          </a:p>
        </p:txBody>
      </p:sp>
    </p:spTree>
    <p:extLst>
      <p:ext uri="{BB962C8B-B14F-4D97-AF65-F5344CB8AC3E}">
        <p14:creationId xmlns:p14="http://schemas.microsoft.com/office/powerpoint/2010/main" val="2102737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Sample </a:t>
            </a:r>
            <a:r>
              <a:rPr lang="da-DK" dirty="0" err="1"/>
              <a:t>code</a:t>
            </a:r>
            <a:r>
              <a:rPr lang="da-DK" dirty="0"/>
              <a:t> for learning </a:t>
            </a:r>
            <a:r>
              <a:rPr lang="da-DK" dirty="0" err="1"/>
              <a:t>different</a:t>
            </a:r>
            <a:r>
              <a:rPr lang="da-DK" dirty="0"/>
              <a:t> </a:t>
            </a:r>
            <a:r>
              <a:rPr lang="da-DK" dirty="0" err="1"/>
              <a:t>techniques</a:t>
            </a:r>
            <a:r>
              <a:rPr lang="da-DK" dirty="0"/>
              <a:t>. Work with </a:t>
            </a:r>
            <a:r>
              <a:rPr lang="da-DK" dirty="0" err="1"/>
              <a:t>existing</a:t>
            </a:r>
            <a:r>
              <a:rPr lang="da-DK" dirty="0"/>
              <a:t> </a:t>
            </a:r>
            <a:r>
              <a:rPr lang="da-DK" dirty="0" err="1"/>
              <a:t>reports</a:t>
            </a:r>
            <a:endParaRPr lang="en-GB" dirty="0"/>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38</a:t>
            </a:fld>
            <a:endParaRPr lang="en-GB"/>
          </a:p>
        </p:txBody>
      </p:sp>
    </p:spTree>
    <p:extLst>
      <p:ext uri="{BB962C8B-B14F-4D97-AF65-F5344CB8AC3E}">
        <p14:creationId xmlns:p14="http://schemas.microsoft.com/office/powerpoint/2010/main" val="1129947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https://www.youtube.com/watch?v=qmLVKyHRhNc</a:t>
            </a:r>
          </a:p>
        </p:txBody>
      </p:sp>
      <p:sp>
        <p:nvSpPr>
          <p:cNvPr id="4" name="Slide Number Placeholder 3"/>
          <p:cNvSpPr>
            <a:spLocks noGrp="1"/>
          </p:cNvSpPr>
          <p:nvPr>
            <p:ph type="sldNum" sz="quarter" idx="5"/>
          </p:nvPr>
        </p:nvSpPr>
        <p:spPr/>
        <p:txBody>
          <a:bodyPr/>
          <a:lstStyle/>
          <a:p>
            <a:fld id="{19A59917-220C-41DB-B2FB-D1D464D8E5AB}" type="slidenum">
              <a:rPr lang="en-GB" smtClean="0"/>
              <a:t>40</a:t>
            </a:fld>
            <a:endParaRPr lang="en-GB"/>
          </a:p>
        </p:txBody>
      </p:sp>
    </p:spTree>
    <p:extLst>
      <p:ext uri="{BB962C8B-B14F-4D97-AF65-F5344CB8AC3E}">
        <p14:creationId xmlns:p14="http://schemas.microsoft.com/office/powerpoint/2010/main" val="39707571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Landing page in Microsoft Learn for all things related to analytics and reporting on inventory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41</a:t>
            </a:fld>
            <a:endParaRPr lang="en-GB"/>
          </a:p>
        </p:txBody>
      </p:sp>
    </p:spTree>
    <p:extLst>
      <p:ext uri="{BB962C8B-B14F-4D97-AF65-F5344CB8AC3E}">
        <p14:creationId xmlns:p14="http://schemas.microsoft.com/office/powerpoint/2010/main" val="29514781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 report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42</a:t>
            </a:fld>
            <a:endParaRPr lang="en-GB"/>
          </a:p>
        </p:txBody>
      </p:sp>
    </p:spTree>
    <p:extLst>
      <p:ext uri="{BB962C8B-B14F-4D97-AF65-F5344CB8AC3E}">
        <p14:creationId xmlns:p14="http://schemas.microsoft.com/office/powerpoint/2010/main" val="2598153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Microsoft learn to get screenshots for the other 10 report pages.</a:t>
            </a:r>
          </a:p>
          <a:p>
            <a:endParaRPr lang="en-US" dirty="0"/>
          </a:p>
          <a:p>
            <a:r>
              <a:rPr lang="en-US" dirty="0"/>
              <a:t>Or just install the App in Power BI and demo it with demo data</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43</a:t>
            </a:fld>
            <a:endParaRPr lang="en-GB"/>
          </a:p>
        </p:txBody>
      </p:sp>
    </p:spTree>
    <p:extLst>
      <p:ext uri="{BB962C8B-B14F-4D97-AF65-F5344CB8AC3E}">
        <p14:creationId xmlns:p14="http://schemas.microsoft.com/office/powerpoint/2010/main" val="299890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overview shows some properties of each </a:t>
            </a:r>
            <a:r>
              <a:rPr lang="en-US" dirty="0" err="1"/>
              <a:t>cabability</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a:t>
            </a:fld>
            <a:endParaRPr lang="en-GB"/>
          </a:p>
        </p:txBody>
      </p:sp>
    </p:spTree>
    <p:extLst>
      <p:ext uri="{BB962C8B-B14F-4D97-AF65-F5344CB8AC3E}">
        <p14:creationId xmlns:p14="http://schemas.microsoft.com/office/powerpoint/2010/main" val="4084382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report pages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44</a:t>
            </a:fld>
            <a:endParaRPr lang="en-GB"/>
          </a:p>
        </p:txBody>
      </p:sp>
    </p:spTree>
    <p:extLst>
      <p:ext uri="{BB962C8B-B14F-4D97-AF65-F5344CB8AC3E}">
        <p14:creationId xmlns:p14="http://schemas.microsoft.com/office/powerpoint/2010/main" val="37608513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F50487-A150-6C9B-5C37-B4C05A7A4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DBD2AC-5FDF-863C-7462-1A007EB6D9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84F0DB-4B44-5386-EC19-8DF4CC6462C7}"/>
              </a:ext>
            </a:extLst>
          </p:cNvPr>
          <p:cNvSpPr>
            <a:spLocks noGrp="1"/>
          </p:cNvSpPr>
          <p:nvPr>
            <p:ph type="body" idx="1"/>
          </p:nvPr>
        </p:nvSpPr>
        <p:spPr/>
        <p:txBody>
          <a:bodyPr/>
          <a:lstStyle/>
          <a:p>
            <a:r>
              <a:rPr lang="en-US" dirty="0"/>
              <a:t>Go to Microsoft learn to get screenshots for the other 2 report pages.</a:t>
            </a:r>
          </a:p>
          <a:p>
            <a:endParaRPr lang="en-US" dirty="0"/>
          </a:p>
          <a:p>
            <a:r>
              <a:rPr lang="en-US" dirty="0"/>
              <a:t>Or just install the App in Power BI and demo it with demo data</a:t>
            </a:r>
            <a:endParaRPr lang="en-GB" dirty="0"/>
          </a:p>
        </p:txBody>
      </p:sp>
      <p:sp>
        <p:nvSpPr>
          <p:cNvPr id="4" name="Slide Number Placeholder 3">
            <a:extLst>
              <a:ext uri="{FF2B5EF4-FFF2-40B4-BE49-F238E27FC236}">
                <a16:creationId xmlns:a16="http://schemas.microsoft.com/office/drawing/2014/main" id="{13D132C0-1DED-0EEE-4628-8ECE2C0D9EC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25472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 to the 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Ad-hoc analysis of inventory data - Business Central | Microsoft Learn</a:t>
            </a:r>
            <a:endParaRPr lang="en-GB" dirty="0"/>
          </a:p>
          <a:p>
            <a:r>
              <a:rPr lang="en-GB" dirty="0"/>
              <a:t>and try a few scenarios.</a:t>
            </a:r>
          </a:p>
          <a:p>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46</a:t>
            </a:fld>
            <a:endParaRPr lang="en-GB"/>
          </a:p>
        </p:txBody>
      </p:sp>
    </p:spTree>
    <p:extLst>
      <p:ext uri="{BB962C8B-B14F-4D97-AF65-F5344CB8AC3E}">
        <p14:creationId xmlns:p14="http://schemas.microsoft.com/office/powerpoint/2010/main" val="27091097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Example: track expiring or old stock</a:t>
            </a:r>
          </a:p>
          <a:p>
            <a:endParaRPr lang="en-GB" dirty="0"/>
          </a:p>
          <a:p>
            <a:r>
              <a:rPr lang="en-GB" dirty="0"/>
              <a:t>See the recipe in the article </a:t>
            </a:r>
            <a:r>
              <a:rPr lang="en-GB" dirty="0">
                <a:hlinkClick r:id="rId3"/>
              </a:rPr>
              <a:t>Ad-hoc analysis of inventory data - Business Central | Microsoft Learn</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47</a:t>
            </a:fld>
            <a:endParaRPr lang="en-GB"/>
          </a:p>
        </p:txBody>
      </p:sp>
    </p:spTree>
    <p:extLst>
      <p:ext uri="{BB962C8B-B14F-4D97-AF65-F5344CB8AC3E}">
        <p14:creationId xmlns:p14="http://schemas.microsoft.com/office/powerpoint/2010/main" val="255796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44594-1970-6CDC-D6F7-BC15586C27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E1FE0E-F39F-AB78-C3E9-FFE3ACC21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ECE248-046D-B190-044A-C91D0386F630}"/>
              </a:ext>
            </a:extLst>
          </p:cNvPr>
          <p:cNvSpPr>
            <a:spLocks noGrp="1"/>
          </p:cNvSpPr>
          <p:nvPr>
            <p:ph type="body" idx="1"/>
          </p:nvPr>
        </p:nvSpPr>
        <p:spPr/>
        <p:txBody>
          <a:bodyPr/>
          <a:lstStyle/>
          <a:p>
            <a:r>
              <a:rPr lang="en-GB" dirty="0"/>
              <a:t>Go to the article </a:t>
            </a:r>
          </a:p>
          <a:p>
            <a:r>
              <a:rPr lang="en-GB">
                <a:hlinkClick r:id="rId3"/>
              </a:rPr>
              <a:t>Inventory and warehouse reports and analytics - Business Central | Microsoft Learn</a:t>
            </a:r>
            <a:endParaRPr lang="en-GB" dirty="0"/>
          </a:p>
          <a:p>
            <a:r>
              <a:rPr lang="en-GB" dirty="0"/>
              <a:t>to learn more.</a:t>
            </a:r>
          </a:p>
          <a:p>
            <a:endParaRPr lang="en-GB" dirty="0"/>
          </a:p>
        </p:txBody>
      </p:sp>
      <p:sp>
        <p:nvSpPr>
          <p:cNvPr id="4" name="Slide Number Placeholder 3">
            <a:extLst>
              <a:ext uri="{FF2B5EF4-FFF2-40B4-BE49-F238E27FC236}">
                <a16:creationId xmlns:a16="http://schemas.microsoft.com/office/drawing/2014/main" id="{6B7C0952-28ED-D4CA-822A-7F5E8ED3B0D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6800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err="1"/>
              <a:t>You</a:t>
            </a:r>
            <a:r>
              <a:rPr lang="da-DK" dirty="0"/>
              <a:t> </a:t>
            </a:r>
            <a:r>
              <a:rPr lang="da-DK" dirty="0" err="1"/>
              <a:t>might</a:t>
            </a:r>
            <a:r>
              <a:rPr lang="da-DK" dirty="0"/>
              <a:t> end a session for developers with </a:t>
            </a:r>
            <a:r>
              <a:rPr lang="da-DK" dirty="0" err="1"/>
              <a:t>this</a:t>
            </a:r>
            <a:r>
              <a:rPr lang="da-DK" dirty="0"/>
              <a:t> (</a:t>
            </a:r>
            <a:r>
              <a:rPr lang="da-DK" dirty="0" err="1"/>
              <a:t>recapping</a:t>
            </a:r>
            <a:r>
              <a:rPr lang="da-DK" dirty="0"/>
              <a:t> the BI </a:t>
            </a:r>
            <a:r>
              <a:rPr lang="da-DK" dirty="0" err="1"/>
              <a:t>triangle</a:t>
            </a:r>
            <a:r>
              <a:rPr lang="da-DK" dirty="0"/>
              <a: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5</a:t>
            </a:fld>
            <a:endParaRPr lang="en-GB"/>
          </a:p>
        </p:txBody>
      </p:sp>
    </p:spTree>
    <p:extLst>
      <p:ext uri="{BB962C8B-B14F-4D97-AF65-F5344CB8AC3E}">
        <p14:creationId xmlns:p14="http://schemas.microsoft.com/office/powerpoint/2010/main" val="1471076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4/22/2025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4/22/2025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dirty="0"/>
              <a:t>This is the analytics story end-to-end </a:t>
            </a:r>
            <a:r>
              <a:rPr lang="en-GB" i="1" dirty="0"/>
              <a:t>for each functional area</a:t>
            </a:r>
          </a:p>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4/22/2025 11:22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This video </a:t>
            </a:r>
            <a:r>
              <a:rPr lang="da-DK" dirty="0" err="1"/>
              <a:t>explains</a:t>
            </a:r>
            <a:r>
              <a:rPr lang="da-DK" dirty="0"/>
              <a:t> the BI </a:t>
            </a:r>
            <a:r>
              <a:rPr lang="da-DK" dirty="0" err="1"/>
              <a:t>triangle</a:t>
            </a:r>
            <a:r>
              <a:rPr lang="da-DK" dirty="0"/>
              <a:t> for developers</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10</a:t>
            </a:fld>
            <a:endParaRPr lang="en-GB"/>
          </a:p>
        </p:txBody>
      </p:sp>
    </p:spTree>
    <p:extLst>
      <p:ext uri="{BB962C8B-B14F-4D97-AF65-F5344CB8AC3E}">
        <p14:creationId xmlns:p14="http://schemas.microsoft.com/office/powerpoint/2010/main" val="3225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Introduced in 25.1</a:t>
            </a:r>
          </a:p>
          <a:p>
            <a:endParaRPr lang="en-US" dirty="0"/>
          </a:p>
          <a:p>
            <a:r>
              <a:rPr lang="en-US" dirty="0"/>
              <a:t>Go to aka.ms/</a:t>
            </a:r>
            <a:r>
              <a:rPr lang="en-US" dirty="0" err="1"/>
              <a:t>bcAnalytics</a:t>
            </a:r>
            <a:r>
              <a:rPr lang="en-US" dirty="0"/>
              <a:t> and then navigate down to table of content</a:t>
            </a:r>
            <a:endParaRPr lang="en-GB" dirty="0"/>
          </a:p>
        </p:txBody>
      </p:sp>
      <p:sp>
        <p:nvSpPr>
          <p:cNvPr id="4" name="Slide Number Placeholder 3"/>
          <p:cNvSpPr>
            <a:spLocks noGrp="1"/>
          </p:cNvSpPr>
          <p:nvPr>
            <p:ph type="sldNum" sz="quarter" idx="5"/>
          </p:nvPr>
        </p:nvSpPr>
        <p:spPr/>
        <p:txBody>
          <a:bodyPr/>
          <a:lstStyle/>
          <a:p>
            <a:fld id="{19A59917-220C-41DB-B2FB-D1D464D8E5AB}" type="slidenum">
              <a:rPr lang="en-GB" smtClean="0"/>
              <a:t>15</a:t>
            </a:fld>
            <a:endParaRPr lang="en-GB"/>
          </a:p>
        </p:txBody>
      </p:sp>
    </p:spTree>
    <p:extLst>
      <p:ext uri="{BB962C8B-B14F-4D97-AF65-F5344CB8AC3E}">
        <p14:creationId xmlns:p14="http://schemas.microsoft.com/office/powerpoint/2010/main" val="4057101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4" Type="http://schemas.openxmlformats.org/officeDocument/2006/relationships/image" Target="../media/image25.jpe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Master" Target="../slideMasters/slideMaster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5AA40-D6FC-D6A0-498E-9EE7F245E3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DACA901-122B-2E1A-DA04-AE59AEE7AF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3A19601-30C1-24F0-E4A4-C873B0384BFC}"/>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3D578661-1047-16A3-0DF8-2079939F0E6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C741893-C798-368B-4408-604042171D0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00165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5AA1-D0E6-3D8A-0F10-125339492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14102795-8BF4-E932-7009-93FF3EA20CC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DF3679-745F-03B5-2D66-555BC6BA762A}"/>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D1236E0E-5606-9C5E-0E4C-43FD74971ED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E83EC81-BA82-ADF2-139F-EAF6363FF22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06063421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87484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4450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06203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09612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52784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0624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2578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75676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29148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2866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ADF879-A9F1-2577-D6ED-F14081D4B4C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A0DCB2F-34A0-F77A-293C-FA18F6EA2C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A59C9D-9D53-8AA0-55FD-4FE0592D0FF3}"/>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7E657C96-1F84-EBAA-916D-A64A202A7DF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73BE957-1095-AA98-4F39-21162B0F0A11}"/>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06232594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8040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133658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14105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99222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18921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8478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6718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4341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8480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4338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7248582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57563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08528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4915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4973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23686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01430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35380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13561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263087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25943119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858395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1841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738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1924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mall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854823"/>
      </p:ext>
    </p:extLst>
  </p:cSld>
  <p:clrMapOvr>
    <a:masterClrMapping/>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Medium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243750"/>
      </p:ext>
    </p:extLst>
  </p:cSld>
  <p:clrMapOvr>
    <a:masterClrMapping/>
  </p:clrMapOvr>
  <p:transition>
    <p:fade/>
  </p:transition>
  <p:extLst>
    <p:ext uri="{DCECCB84-F9BA-43D5-87BE-67443E8EF086}">
      <p15:sldGuideLst xmlns:p15="http://schemas.microsoft.com/office/powerpoint/2012/main">
        <p15:guide id="12" pos="4068">
          <p15:clr>
            <a:srgbClr val="9FCC3B"/>
          </p15:clr>
        </p15:guide>
        <p15:guide id="13" pos="7408">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5">
          <p15:clr>
            <a:srgbClr val="5ACBF0"/>
          </p15:clr>
        </p15:guide>
        <p15:guide id="24" pos="7579">
          <p15:clr>
            <a:srgbClr val="5ACBF0"/>
          </p15:clr>
        </p15:guide>
        <p15:guide id="25" orient="horz" pos="315">
          <p15:clr>
            <a:srgbClr val="5ACBF0"/>
          </p15:clr>
        </p15:guide>
        <p15:guide id="26" orient="horz" pos="4005">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Large Container -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1153325"/>
      </p:ext>
    </p:extLst>
  </p:cSld>
  <p:clrMapOvr>
    <a:masterClrMapping/>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315">
          <p15:clr>
            <a:srgbClr val="5ACBF0"/>
          </p15:clr>
        </p15:guide>
        <p15:guide id="15" orient="horz" pos="40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mall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52328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5" orient="horz" pos="4320">
          <p15:clr>
            <a:srgbClr val="9FCC3B"/>
          </p15:clr>
        </p15:guide>
        <p15:guide id="20" pos="4154">
          <p15:clr>
            <a:srgbClr val="9FCC3B"/>
          </p15:clr>
        </p15:guide>
        <p15:guide id="21" orient="horz" pos="570">
          <p15:clr>
            <a:srgbClr val="9FCC3B"/>
          </p15:clr>
        </p15:guide>
        <p15:guide id="22" orient="horz" pos="3741">
          <p15:clr>
            <a:srgbClr val="9FCC3B"/>
          </p15:clr>
        </p15:guide>
        <p15:guide id="23" pos="4499">
          <p15:clr>
            <a:srgbClr val="5ACBF0"/>
          </p15:clr>
        </p15:guide>
        <p15:guide id="24" pos="6973">
          <p15:clr>
            <a:srgbClr val="5ACBF0"/>
          </p15:clr>
        </p15:guide>
        <p15:guide id="25" orient="horz" pos="918">
          <p15:clr>
            <a:srgbClr val="5ACBF0"/>
          </p15:clr>
        </p15:guide>
        <p15:guide id="26" orient="horz" pos="3398">
          <p15:clr>
            <a:srgbClr val="5ACBF0"/>
          </p15:clr>
        </p15:guide>
        <p15:guide id="27" pos="3978">
          <p15:clr>
            <a:srgbClr val="5ACBF0"/>
          </p15:clr>
        </p15:guide>
        <p15:guide id="28" orient="horz" pos="3914">
          <p15:clr>
            <a:srgbClr val="5ACBF0"/>
          </p15:clr>
        </p15:guide>
        <p15:guide id="29" orient="horz" pos="39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Medium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969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2" pos="4068">
          <p15:clr>
            <a:srgbClr val="9FCC3B"/>
          </p15:clr>
        </p15:guide>
        <p15:guide id="13" pos="7403">
          <p15:clr>
            <a:srgbClr val="9FCC3B"/>
          </p15:clr>
        </p15:guide>
        <p15:guide id="14" orient="horz" pos="486">
          <p15:clr>
            <a:srgbClr val="9FCC3B"/>
          </p15:clr>
        </p15:guide>
        <p15:guide id="15" orient="horz" pos="3830">
          <p15:clr>
            <a:srgbClr val="9FCC3B"/>
          </p15:clr>
        </p15:guide>
        <p15:guide id="16" pos="4410">
          <p15:clr>
            <a:srgbClr val="5ACBF0"/>
          </p15:clr>
        </p15:guide>
        <p15:guide id="17" pos="7059">
          <p15:clr>
            <a:srgbClr val="5ACBF0"/>
          </p15:clr>
        </p15:guide>
        <p15:guide id="18" orient="horz" pos="832">
          <p15:clr>
            <a:srgbClr val="5ACBF0"/>
          </p15:clr>
        </p15:guide>
        <p15:guide id="19" orient="horz" pos="3485">
          <p15:clr>
            <a:srgbClr val="5ACBF0"/>
          </p15:clr>
        </p15:guide>
        <p15:guide id="23" pos="3893">
          <p15:clr>
            <a:srgbClr val="5ACBF0"/>
          </p15:clr>
        </p15:guide>
        <p15:guide id="24" pos="7584">
          <p15:clr>
            <a:srgbClr val="5ACBF0"/>
          </p15:clr>
        </p15:guide>
        <p15:guide id="25" orient="horz" pos="311">
          <p15:clr>
            <a:srgbClr val="5ACBF0"/>
          </p15:clr>
        </p15:guide>
        <p15:guide id="26" orient="horz" pos="40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arge Container - Blank Dark">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9904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981">
          <p15:clr>
            <a:srgbClr val="9FCC3B"/>
          </p15:clr>
        </p15:guide>
        <p15:guide id="5" orient="horz" pos="402">
          <p15:clr>
            <a:srgbClr val="9FCC3B"/>
          </p15:clr>
        </p15:guide>
        <p15:guide id="6" orient="horz" pos="3918">
          <p15:clr>
            <a:srgbClr val="9FCC3B"/>
          </p15:clr>
        </p15:guide>
        <p15:guide id="8" pos="4324">
          <p15:clr>
            <a:srgbClr val="5ACBF0"/>
          </p15:clr>
        </p15:guide>
        <p15:guide id="9" pos="7148">
          <p15:clr>
            <a:srgbClr val="5ACBF0"/>
          </p15:clr>
        </p15:guide>
        <p15:guide id="10" orient="horz" pos="748">
          <p15:clr>
            <a:srgbClr val="5ACBF0"/>
          </p15:clr>
        </p15:guide>
        <p15:guide id="11" orient="horz" pos="3572">
          <p15:clr>
            <a:srgbClr val="5ACBF0"/>
          </p15:clr>
        </p15:guide>
        <p15:guide id="12" pos="3895">
          <p15:clr>
            <a:srgbClr val="5ACBF0"/>
          </p15:clr>
        </p15:guide>
        <p15:guide id="13" pos="7579">
          <p15:clr>
            <a:srgbClr val="5ACBF0"/>
          </p15:clr>
        </p15:guide>
        <p15:guide id="14" orient="horz" pos="4005">
          <p15:clr>
            <a:srgbClr val="5ACBF0"/>
          </p15:clr>
        </p15:guide>
        <p15:guide id="15" orient="horz" pos="31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8156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7810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28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3">
    <p:bg>
      <p:bgPr>
        <a:solidFill>
          <a:srgbClr val="45414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0058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877231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8156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userDrawn="1">
  <p:cSld name="Title and Subtitle - Center (Simplified)">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2614" y="1209211"/>
            <a:ext cx="11026772" cy="307777"/>
          </a:xfrm>
        </p:spPr>
        <p:txBody>
          <a:bodyPr/>
          <a:lstStyle>
            <a:lvl1pPr marL="0" indent="0" algn="ctr">
              <a:buNone/>
              <a:defRPr sz="2000">
                <a:solidFill>
                  <a:schemeClr val="tx1"/>
                </a:solidFill>
                <a:latin typeface="+mn-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15747033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6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837046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8490512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a:noFill/>
        </p:spPr>
        <p:txBody>
          <a:bodyPr vert="horz" wrap="square" lIns="0" tIns="0" rIns="0" bIns="0" rtlCol="0" anchor="b" anchorCtr="0">
            <a:spAutoFit/>
          </a:bodyPr>
          <a:lstStyle>
            <a:lvl1pPr>
              <a:defRPr lang="en-US" dirty="0">
                <a:gradFill>
                  <a:gsLst>
                    <a:gs pos="0">
                      <a:srgbClr val="50E6FF"/>
                    </a:gs>
                    <a:gs pos="100000">
                      <a:srgbClr val="D59DFF"/>
                    </a:gs>
                  </a:gsLst>
                  <a:lin ang="2400000" scaled="0"/>
                </a:gradFill>
                <a:latin typeface="Segoe UI Semibold" panose="020B0702040204020203" pitchFamily="34" charset="0"/>
                <a:cs typeface="Segoe UI Semibold" panose="020B0702040204020203" pitchFamily="34" charset="0"/>
              </a:defRPr>
            </a:lvl1pPr>
          </a:lstStyle>
          <a:p>
            <a:pPr lvl="0"/>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
        <p:nvSpPr>
          <p:cNvPr id="3" name="Text Placeholder 4">
            <a:extLst>
              <a:ext uri="{FF2B5EF4-FFF2-40B4-BE49-F238E27FC236}">
                <a16:creationId xmlns:a16="http://schemas.microsoft.com/office/drawing/2014/main" id="{2378B7A9-65ED-088F-56B3-ACA2D1D53DE9}"/>
              </a:ext>
            </a:extLst>
          </p:cNvPr>
          <p:cNvSpPr>
            <a:spLocks noGrp="1"/>
          </p:cNvSpPr>
          <p:nvPr>
            <p:ph type="body" sz="quarter" idx="14" hasCustomPrompt="1"/>
          </p:nvPr>
        </p:nvSpPr>
        <p:spPr>
          <a:xfrm>
            <a:off x="584200" y="5933658"/>
            <a:ext cx="2112058" cy="338554"/>
          </a:xfrm>
          <a:noFill/>
        </p:spPr>
        <p:txBody>
          <a:bodyPr wrap="square" lIns="0" tIns="0" rIns="0" bIns="0">
            <a:spAutoFit/>
          </a:bodyPr>
          <a:lstStyle>
            <a:lvl1pPr marL="0" indent="0" algn="l">
              <a:spcBef>
                <a:spcPts val="0"/>
              </a:spcBef>
              <a:buNone/>
              <a:defRPr sz="2200" spc="0" baseline="0">
                <a:solidFill>
                  <a:schemeClr val="tx1"/>
                </a:solidFill>
                <a:latin typeface="+mj-lt"/>
                <a:cs typeface="Segoe UI" panose="020B0502040204020203" pitchFamily="34" charset="0"/>
              </a:defRPr>
            </a:lvl1pPr>
          </a:lstStyle>
          <a:p>
            <a:pPr lvl="0"/>
            <a:r>
              <a:rPr lang="en-US"/>
              <a:t>Data &amp; AI</a:t>
            </a:r>
          </a:p>
        </p:txBody>
      </p:sp>
    </p:spTree>
    <p:extLst>
      <p:ext uri="{BB962C8B-B14F-4D97-AF65-F5344CB8AC3E}">
        <p14:creationId xmlns:p14="http://schemas.microsoft.com/office/powerpoint/2010/main" val="32655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627835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76150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581147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37557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2595659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0787-AAD4-79E3-5A77-8DB16972164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E982B99E-5234-D8F9-A1BE-47CC0F094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AD011F9-F82D-9820-6186-C8045CEFE055}"/>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51AC2E77-466E-F51C-AA50-17223E5EDA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16A6420-E493-6367-B3CB-E0B4A28668A4}"/>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6865407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752C9347-0919-9423-7B66-BD68DFDB1EC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35209575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43464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496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5959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18611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341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33140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26751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76783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907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AFBE-FE02-ED12-568E-EB01179FA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1430ABC-5A4D-5F16-02AB-ED9C1CA12C3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4DC244-BEE4-EB9E-7B28-DCD28F14A4A7}"/>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211F1C85-D352-8500-11D8-AE6B45C830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5D1F6A-A6DB-1119-1746-3C46CE4EC1E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15253913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95745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29752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190841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38740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47250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2408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9373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95272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30341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946433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124A-2FDB-355A-A6F9-E714933257C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D1A14ED-55A9-6819-E97D-3DF8BA73E0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96E6D216-1BDB-0D9B-0325-0C9BE333CB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C04330C-48CD-2C2C-8A89-A8386B25524E}"/>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6" name="Footer Placeholder 5">
            <a:extLst>
              <a:ext uri="{FF2B5EF4-FFF2-40B4-BE49-F238E27FC236}">
                <a16:creationId xmlns:a16="http://schemas.microsoft.com/office/drawing/2014/main" id="{AECC9B51-087E-EE69-AD19-3D02DF50AEC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64FD2D-8310-1075-833C-8BE00BAC0E96}"/>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684450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5232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92009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03001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406610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72375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33125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9331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13932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358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81722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DC1A3-2E4A-198E-C658-E5D05248E2D7}"/>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AAF4E66-9C8C-37C3-4D0F-4B85083AE3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F4BD12D-04FB-A7B4-0195-E7E4CA0982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CAD8A0-038C-79FB-4109-4E18BCD9A5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EA2DC-E4B6-079D-1EA6-B98DFE4C69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BA072544-91A5-4D7D-5F30-645F742DD594}"/>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8" name="Footer Placeholder 7">
            <a:extLst>
              <a:ext uri="{FF2B5EF4-FFF2-40B4-BE49-F238E27FC236}">
                <a16:creationId xmlns:a16="http://schemas.microsoft.com/office/drawing/2014/main" id="{EF12FE4F-64F2-A297-68DF-3357B1057F1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F6CA516-6884-215A-1429-4890C9FAAF3A}"/>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1451522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30484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2031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74098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72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5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91496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71959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335216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305787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37171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F8FCC-C3BF-A993-DBC6-073E07A21DF3}"/>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2041C42-2185-1363-6E8E-5D64200A856D}"/>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4" name="Footer Placeholder 3">
            <a:extLst>
              <a:ext uri="{FF2B5EF4-FFF2-40B4-BE49-F238E27FC236}">
                <a16:creationId xmlns:a16="http://schemas.microsoft.com/office/drawing/2014/main" id="{64870BC1-A5BA-C0A3-8D96-CE597F5E54D0}"/>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F42D0F-0FD9-0158-4673-50141726438C}"/>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776409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63715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63985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55123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67025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91229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46480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5931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81307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7830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9134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23E331-7EC0-D17F-7F40-9F2A489ED5D8}"/>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3" name="Footer Placeholder 2">
            <a:extLst>
              <a:ext uri="{FF2B5EF4-FFF2-40B4-BE49-F238E27FC236}">
                <a16:creationId xmlns:a16="http://schemas.microsoft.com/office/drawing/2014/main" id="{39EA87DB-284B-F644-4954-2201596956D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13F2870-C74A-00C5-5FA9-B46D7D7C0F27}"/>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340106987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3850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3541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1056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38674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42130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424025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084059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540327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9490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14779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DE4F-F5E4-B313-57D7-BD5A8C87AA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BB5DD59-D001-CEA2-3193-386CA1895B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F6D3D287-C40B-7D03-9770-9998926FC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451117-0191-ECC7-DC96-27047F2F780F}"/>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6" name="Footer Placeholder 5">
            <a:extLst>
              <a:ext uri="{FF2B5EF4-FFF2-40B4-BE49-F238E27FC236}">
                <a16:creationId xmlns:a16="http://schemas.microsoft.com/office/drawing/2014/main" id="{4B80ECBD-719D-B46F-1661-7FEB965B895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0AD940-CC91-36BB-8A4F-BC4BCD546ACB}"/>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58806567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627358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02029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172624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755455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4/22/2025</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712923854"/>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4725"/>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921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4"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4" y="2395538"/>
            <a:ext cx="3856737" cy="861774"/>
          </a:xfrm>
        </p:spPr>
        <p:txBody>
          <a:bodyPr/>
          <a:lstStyle>
            <a:lvl1pPr marL="0" indent="0">
              <a:buNone/>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1"/>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556" marR="0" lvl="0" indent="-228556"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663338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728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119F4C-2DE2-3547-E77C-1C242DADDA06}"/>
              </a:ext>
            </a:extLst>
          </p:cNvPr>
          <p:cNvPicPr>
            <a:picLocks noChangeAspect="1"/>
          </p:cNvPicPr>
          <p:nvPr userDrawn="1"/>
        </p:nvPicPr>
        <p:blipFill>
          <a:blip r:embed="rId2"/>
          <a:srcRect/>
          <a:stretch/>
        </p:blipFill>
        <p:spPr>
          <a:xfrm>
            <a:off x="1" y="0"/>
            <a:ext cx="12191998" cy="6857999"/>
          </a:xfrm>
          <a:prstGeom prst="rect">
            <a:avLst/>
          </a:prstGeom>
        </p:spPr>
      </p:pic>
      <p:pic>
        <p:nvPicPr>
          <p:cNvPr id="4" name="MS logo white - EMF" descr="Microsoft logo white text version">
            <a:extLst>
              <a:ext uri="{FF2B5EF4-FFF2-40B4-BE49-F238E27FC236}">
                <a16:creationId xmlns:a16="http://schemas.microsoft.com/office/drawing/2014/main" id="{088C7BD6-4221-C206-2F74-8902CE2464F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5" name="Group 4">
            <a:extLst>
              <a:ext uri="{FF2B5EF4-FFF2-40B4-BE49-F238E27FC236}">
                <a16:creationId xmlns:a16="http://schemas.microsoft.com/office/drawing/2014/main" id="{10587893-D836-5659-E579-9A16F52959A6}"/>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6" name="Freeform: Shape 5">
              <a:extLst>
                <a:ext uri="{FF2B5EF4-FFF2-40B4-BE49-F238E27FC236}">
                  <a16:creationId xmlns:a16="http://schemas.microsoft.com/office/drawing/2014/main" id="{987A261A-E739-9D95-9B50-DF5AA7B9EA78}"/>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CE00FAAA-23B3-A8DE-354A-54E05B2A731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5990B4A-FCB5-9ACB-00F9-FD773EFA9A66}"/>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A0E468B-3B0E-CE49-C283-E2E6530A364A}"/>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96628F66-6BF5-F092-FB4C-26B696280D00}"/>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0926998-CBB7-5E33-68F7-EA5852035EE5}"/>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67BF80A-C170-CDEA-0B62-6DC1E78075F3}"/>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9AEE3E6-BA0B-C6D4-53D9-0985AC95AE4D}"/>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EFB31C9-BE41-95AC-B14A-FB1CE14A25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B3DA13A-E2F1-8076-8A18-78420CC7F31F}"/>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62BFCE3-263A-59BA-1037-F7A66B7D23A0}"/>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28D8652-93FD-7710-BDD3-1647D19C310F}"/>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B4EA9CA-F31E-EFCB-99CC-C6E729A0F0E8}"/>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282C2976-DE8F-CCA6-54F6-D50B5DD05EB6}"/>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25630103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A7DFFE5-04B8-BEAD-CA14-B44D1B0618D2}"/>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D4EC8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995073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18582-796F-12F6-D0D2-866344E8B4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B6743DF-C360-3284-DD13-F34A8D5FD7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3E17DEF-A869-1675-F5A5-D168564D52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2A9DE6-82F1-12FD-886A-BA496992EA69}"/>
              </a:ext>
            </a:extLst>
          </p:cNvPr>
          <p:cNvSpPr>
            <a:spLocks noGrp="1"/>
          </p:cNvSpPr>
          <p:nvPr>
            <p:ph type="dt" sz="half" idx="10"/>
          </p:nvPr>
        </p:nvSpPr>
        <p:spPr/>
        <p:txBody>
          <a:bodyPr/>
          <a:lstStyle/>
          <a:p>
            <a:fld id="{F4FAE190-2714-4A4F-988D-E1A1CF82704F}" type="datetimeFigureOut">
              <a:rPr lang="en-GB" smtClean="0"/>
              <a:t>22/04/2025</a:t>
            </a:fld>
            <a:endParaRPr lang="en-GB"/>
          </a:p>
        </p:txBody>
      </p:sp>
      <p:sp>
        <p:nvSpPr>
          <p:cNvPr id="6" name="Footer Placeholder 5">
            <a:extLst>
              <a:ext uri="{FF2B5EF4-FFF2-40B4-BE49-F238E27FC236}">
                <a16:creationId xmlns:a16="http://schemas.microsoft.com/office/drawing/2014/main" id="{A5747A76-3997-7935-B204-51FEB921194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1323218-5D9A-2CDC-5307-9AC9D5A887AF}"/>
              </a:ext>
            </a:extLst>
          </p:cNvPr>
          <p:cNvSpPr>
            <a:spLocks noGrp="1"/>
          </p:cNvSpPr>
          <p:nvPr>
            <p:ph type="sldNum" sz="quarter" idx="12"/>
          </p:nvPr>
        </p:nvSpPr>
        <p:spPr/>
        <p:txBody>
          <a:bodyPr/>
          <a:lstStyle/>
          <a:p>
            <a:fld id="{85E054BC-06EC-4CFB-9B11-1A6CC3CFCF4F}" type="slidenum">
              <a:rPr lang="en-GB" smtClean="0"/>
              <a:t>‹#›</a:t>
            </a:fld>
            <a:endParaRPr lang="en-GB"/>
          </a:p>
        </p:txBody>
      </p:sp>
    </p:spTree>
    <p:extLst>
      <p:ext uri="{BB962C8B-B14F-4D97-AF65-F5344CB8AC3E}">
        <p14:creationId xmlns:p14="http://schemas.microsoft.com/office/powerpoint/2010/main" val="283948453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597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7458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15705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47306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2614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6520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78424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15258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12879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549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16" Type="http://schemas.openxmlformats.org/officeDocument/2006/relationships/slideLayout" Target="../slideLayouts/slideLayout2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slideLayout" Target="../slideLayouts/slideLayout85.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77" Type="http://schemas.openxmlformats.org/officeDocument/2006/relationships/theme" Target="../theme/theme2.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slideLayout" Target="../slideLayouts/slideLayout8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78" Type="http://schemas.openxmlformats.org/officeDocument/2006/relationships/image" Target="../media/image1.emf"/><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6" Type="http://schemas.openxmlformats.org/officeDocument/2006/relationships/slideLayout" Target="../slideLayouts/slideLayout87.xml"/><Relationship Id="rId7" Type="http://schemas.openxmlformats.org/officeDocument/2006/relationships/slideLayout" Target="../slideLayouts/slideLayout18.xml"/><Relationship Id="rId71" Type="http://schemas.openxmlformats.org/officeDocument/2006/relationships/slideLayout" Target="../slideLayouts/slideLayout82.xml"/><Relationship Id="rId2" Type="http://schemas.openxmlformats.org/officeDocument/2006/relationships/slideLayout" Target="../slideLayouts/slideLayout13.xml"/><Relationship Id="rId2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63" Type="http://schemas.openxmlformats.org/officeDocument/2006/relationships/image" Target="../media/image41.svg"/><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slideLayout" Target="../slideLayouts/slideLayout145.xml"/><Relationship Id="rId5" Type="http://schemas.openxmlformats.org/officeDocument/2006/relationships/slideLayout" Target="../slideLayouts/slideLayout92.xml"/><Relationship Id="rId61" Type="http://schemas.openxmlformats.org/officeDocument/2006/relationships/theme" Target="../theme/theme3.xml"/><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slideLayout" Target="../slideLayouts/slideLayout146.xml"/><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image" Target="../media/image40.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slideLayout" Target="../slideLayouts/slideLayout147.xml"/><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ED7B35-98E1-A4AD-9AFB-6043D52808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276139C-049A-018C-ED7B-6C30FBC8BF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6EC3BD3-3D27-42E9-38EF-F9358FEFAD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4FAE190-2714-4A4F-988D-E1A1CF82704F}" type="datetimeFigureOut">
              <a:rPr lang="en-GB" smtClean="0"/>
              <a:t>22/04/2025</a:t>
            </a:fld>
            <a:endParaRPr lang="en-GB"/>
          </a:p>
        </p:txBody>
      </p:sp>
      <p:sp>
        <p:nvSpPr>
          <p:cNvPr id="5" name="Footer Placeholder 4">
            <a:extLst>
              <a:ext uri="{FF2B5EF4-FFF2-40B4-BE49-F238E27FC236}">
                <a16:creationId xmlns:a16="http://schemas.microsoft.com/office/drawing/2014/main" id="{1E619CD0-D1BF-9524-6F46-907A8F09E44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69DCB35-DE2D-9ECE-D43B-4196D0B0B5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5E054BC-06EC-4CFB-9B11-1A6CC3CFCF4F}" type="slidenum">
              <a:rPr lang="en-GB" smtClean="0"/>
              <a:t>‹#›</a:t>
            </a:fld>
            <a:endParaRPr lang="en-GB"/>
          </a:p>
        </p:txBody>
      </p:sp>
    </p:spTree>
    <p:extLst>
      <p:ext uri="{BB962C8B-B14F-4D97-AF65-F5344CB8AC3E}">
        <p14:creationId xmlns:p14="http://schemas.microsoft.com/office/powerpoint/2010/main" val="303639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667341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4" r:id="rId73"/>
    <p:sldLayoutId id="2147483735" r:id="rId74"/>
    <p:sldLayoutId id="2147483736" r:id="rId75"/>
    <p:sldLayoutId id="2147483798" r:id="rId7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684098070"/>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 id="2147483781" r:id="rId44"/>
    <p:sldLayoutId id="2147483782" r:id="rId45"/>
    <p:sldLayoutId id="2147483783" r:id="rId46"/>
    <p:sldLayoutId id="2147483784" r:id="rId47"/>
    <p:sldLayoutId id="2147483785" r:id="rId48"/>
    <p:sldLayoutId id="2147483786" r:id="rId49"/>
    <p:sldLayoutId id="2147483787" r:id="rId50"/>
    <p:sldLayoutId id="2147483788" r:id="rId51"/>
    <p:sldLayoutId id="2147483789" r:id="rId52"/>
    <p:sldLayoutId id="2147483790" r:id="rId53"/>
    <p:sldLayoutId id="2147483791" r:id="rId54"/>
    <p:sldLayoutId id="2147483792" r:id="rId55"/>
    <p:sldLayoutId id="2147483793" r:id="rId56"/>
    <p:sldLayoutId id="2147483794" r:id="rId57"/>
    <p:sldLayoutId id="2147483795" r:id="rId58"/>
    <p:sldLayoutId id="2147483796" r:id="rId59"/>
    <p:sldLayoutId id="2147483797"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hyperlink" Target="https://learn.microsoft.com/en-us/dynamics365/release-plan/2025wave1/smb/dynamics365-business-central/use-enhanced-financial-reporting-capabilities" TargetMode="Externa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3.xml"/><Relationship Id="rId1" Type="http://schemas.openxmlformats.org/officeDocument/2006/relationships/slideLayout" Target="../slideLayouts/slideLayout92.xml"/></Relationships>
</file>

<file path=ppt/slides/_rels/slide2.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18" Type="http://schemas.openxmlformats.org/officeDocument/2006/relationships/image" Target="../media/image67.sv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17" Type="http://schemas.openxmlformats.org/officeDocument/2006/relationships/image" Target="../media/image66.png"/><Relationship Id="rId2" Type="http://schemas.openxmlformats.org/officeDocument/2006/relationships/notesSlide" Target="../notesSlides/notesSlide1.xml"/><Relationship Id="rId16" Type="http://schemas.openxmlformats.org/officeDocument/2006/relationships/image" Target="../media/image65.svg"/><Relationship Id="rId1" Type="http://schemas.openxmlformats.org/officeDocument/2006/relationships/slideLayout" Target="../slideLayouts/slideLayout78.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svg"/></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33.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5.xml"/><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53.png"/><Relationship Id="rId4" Type="http://schemas.openxmlformats.org/officeDocument/2006/relationships/image" Target="../media/image70.png"/></Relationships>
</file>

<file path=ppt/slides/_rels/slide4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8.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9.xml"/><Relationship Id="rId1" Type="http://schemas.openxmlformats.org/officeDocument/2006/relationships/slideLayout" Target="../slideLayouts/slideLayout78.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0.xml"/><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2.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4.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7.sv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6.png"/><Relationship Id="rId2" Type="http://schemas.openxmlformats.org/officeDocument/2006/relationships/notesSlide" Target="../notesSlides/notesSlide4.xml"/><Relationship Id="rId16"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52.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xml"/><Relationship Id="rId1" Type="http://schemas.openxmlformats.org/officeDocument/2006/relationships/slideLayout" Target="../slideLayouts/slideLayout78.xml"/></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7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FBEF9-8F25-0A40-E61E-3689CE01C8BD}"/>
              </a:ext>
            </a:extLst>
          </p:cNvPr>
          <p:cNvSpPr>
            <a:spLocks noGrp="1"/>
          </p:cNvSpPr>
          <p:nvPr>
            <p:ph type="ctrTitle"/>
          </p:nvPr>
        </p:nvSpPr>
        <p:spPr/>
        <p:txBody>
          <a:bodyPr/>
          <a:lstStyle/>
          <a:p>
            <a:r>
              <a:rPr lang="da-DK" dirty="0"/>
              <a:t>Standard slides for Business Central </a:t>
            </a:r>
            <a:r>
              <a:rPr lang="da-DK" dirty="0" err="1"/>
              <a:t>analytics</a:t>
            </a:r>
            <a:r>
              <a:rPr lang="da-DK" dirty="0"/>
              <a:t> sessions</a:t>
            </a:r>
            <a:endParaRPr lang="en-GB" dirty="0"/>
          </a:p>
        </p:txBody>
      </p:sp>
      <p:sp>
        <p:nvSpPr>
          <p:cNvPr id="3" name="Subtitle 2">
            <a:extLst>
              <a:ext uri="{FF2B5EF4-FFF2-40B4-BE49-F238E27FC236}">
                <a16:creationId xmlns:a16="http://schemas.microsoft.com/office/drawing/2014/main" id="{B6009D98-3E6C-7E79-4927-894103B9B217}"/>
              </a:ext>
            </a:extLst>
          </p:cNvPr>
          <p:cNvSpPr>
            <a:spLocks noGrp="1"/>
          </p:cNvSpPr>
          <p:nvPr>
            <p:ph type="subTitle" idx="1"/>
          </p:nvPr>
        </p:nvSpPr>
        <p:spPr/>
        <p:txBody>
          <a:bodyPr/>
          <a:lstStyle/>
          <a:p>
            <a:r>
              <a:rPr lang="da-DK" dirty="0"/>
              <a:t>Copy-paste-</a:t>
            </a:r>
            <a:r>
              <a:rPr lang="da-DK" dirty="0" err="1"/>
              <a:t>edit</a:t>
            </a:r>
            <a:r>
              <a:rPr lang="da-DK" dirty="0"/>
              <a:t> at </a:t>
            </a:r>
            <a:r>
              <a:rPr lang="da-DK" dirty="0" err="1"/>
              <a:t>your</a:t>
            </a:r>
            <a:r>
              <a:rPr lang="da-DK" dirty="0"/>
              <a:t> </a:t>
            </a:r>
            <a:r>
              <a:rPr lang="da-DK" dirty="0" err="1"/>
              <a:t>own</a:t>
            </a:r>
            <a:r>
              <a:rPr lang="da-DK" dirty="0"/>
              <a:t> </a:t>
            </a:r>
            <a:r>
              <a:rPr lang="da-DK" dirty="0" err="1"/>
              <a:t>will</a:t>
            </a:r>
            <a:endParaRPr lang="en-GB" dirty="0"/>
          </a:p>
        </p:txBody>
      </p:sp>
    </p:spTree>
    <p:extLst>
      <p:ext uri="{BB962C8B-B14F-4D97-AF65-F5344CB8AC3E}">
        <p14:creationId xmlns:p14="http://schemas.microsoft.com/office/powerpoint/2010/main" val="377626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4450979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00D21-38CA-95F4-7C17-AA8DF336D523}"/>
              </a:ext>
            </a:extLst>
          </p:cNvPr>
          <p:cNvSpPr>
            <a:spLocks noGrp="1"/>
          </p:cNvSpPr>
          <p:nvPr>
            <p:ph type="title"/>
          </p:nvPr>
        </p:nvSpPr>
        <p:spPr>
          <a:xfrm>
            <a:off x="588263" y="585788"/>
            <a:ext cx="4159950" cy="5683249"/>
          </a:xfrm>
        </p:spPr>
        <p:txBody>
          <a:bodyPr wrap="square" anchor="ctr">
            <a:normAutofit/>
          </a:bodyPr>
          <a:lstStyle/>
          <a:p>
            <a:r>
              <a:rPr lang="en-US" dirty="0"/>
              <a:t>Financial Reporting documentation</a:t>
            </a:r>
            <a:br>
              <a:rPr lang="en-US" dirty="0"/>
            </a:br>
            <a:br>
              <a:rPr lang="en-US" dirty="0"/>
            </a:br>
            <a:r>
              <a:rPr lang="en-GB" sz="2400" dirty="0"/>
              <a:t>aka.ms/</a:t>
            </a:r>
            <a:r>
              <a:rPr lang="en-GB" sz="2400" dirty="0" err="1"/>
              <a:t>bc</a:t>
            </a:r>
            <a:r>
              <a:rPr lang="en-GB" sz="2400" dirty="0" err="1">
                <a:solidFill>
                  <a:schemeClr val="accent1">
                    <a:lumMod val="75000"/>
                  </a:schemeClr>
                </a:solidFill>
              </a:rPr>
              <a:t>Finance</a:t>
            </a:r>
            <a:r>
              <a:rPr lang="en-GB" sz="2400" dirty="0" err="1"/>
              <a:t>Analytics</a:t>
            </a:r>
            <a:br>
              <a:rPr lang="en-GB" dirty="0"/>
            </a:br>
            <a:endParaRPr lang="en-GB" dirty="0"/>
          </a:p>
        </p:txBody>
      </p:sp>
      <p:pic>
        <p:nvPicPr>
          <p:cNvPr id="5" name="Picture 4">
            <a:extLst>
              <a:ext uri="{FF2B5EF4-FFF2-40B4-BE49-F238E27FC236}">
                <a16:creationId xmlns:a16="http://schemas.microsoft.com/office/drawing/2014/main" id="{A58FF1A3-FDAE-71CF-0D72-CC6F232D903E}"/>
              </a:ext>
            </a:extLst>
          </p:cNvPr>
          <p:cNvPicPr>
            <a:picLocks noChangeAspect="1"/>
          </p:cNvPicPr>
          <p:nvPr/>
        </p:nvPicPr>
        <p:blipFill>
          <a:blip r:embed="rId2"/>
          <a:stretch>
            <a:fillRect/>
          </a:stretch>
        </p:blipFill>
        <p:spPr>
          <a:xfrm>
            <a:off x="5334000" y="745808"/>
            <a:ext cx="6858000" cy="5366384"/>
          </a:xfrm>
          <a:prstGeom prst="rect">
            <a:avLst/>
          </a:prstGeom>
          <a:noFill/>
        </p:spPr>
      </p:pic>
    </p:spTree>
    <p:extLst>
      <p:ext uri="{BB962C8B-B14F-4D97-AF65-F5344CB8AC3E}">
        <p14:creationId xmlns:p14="http://schemas.microsoft.com/office/powerpoint/2010/main" val="45784851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6E76F-73FC-63BC-41DC-3FC2E7941B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D9694D-2AE3-00A3-F5F1-68E9C4D0A187}"/>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1</a:t>
            </a:r>
          </a:p>
        </p:txBody>
      </p:sp>
      <p:sp>
        <p:nvSpPr>
          <p:cNvPr id="4" name="Content Placeholder 3">
            <a:extLst>
              <a:ext uri="{FF2B5EF4-FFF2-40B4-BE49-F238E27FC236}">
                <a16:creationId xmlns:a16="http://schemas.microsoft.com/office/drawing/2014/main" id="{3E01049E-7BFA-779A-628E-7B02527145FF}"/>
              </a:ext>
            </a:extLst>
          </p:cNvPr>
          <p:cNvSpPr>
            <a:spLocks noGrp="1"/>
          </p:cNvSpPr>
          <p:nvPr>
            <p:ph sz="quarter" idx="10"/>
          </p:nvPr>
        </p:nvSpPr>
        <p:spPr>
          <a:xfrm>
            <a:off x="584200" y="1435100"/>
            <a:ext cx="11018838" cy="2646878"/>
          </a:xfrm>
        </p:spPr>
        <p:txBody>
          <a:bodyPr/>
          <a:lstStyle/>
          <a:p>
            <a:pPr algn="l">
              <a:buNone/>
            </a:pPr>
            <a:r>
              <a:rPr lang="en-GB" b="0" i="0" dirty="0">
                <a:solidFill>
                  <a:srgbClr val="161616"/>
                </a:solidFill>
                <a:effectLst/>
                <a:latin typeface="Segoe UI" panose="020B0502040204020203" pitchFamily="34" charset="0"/>
              </a:rPr>
              <a:t>Financial report viewers can:</a:t>
            </a:r>
          </a:p>
          <a:p>
            <a:r>
              <a:rPr lang="en-GB" sz="2400" b="0" i="0" dirty="0">
                <a:solidFill>
                  <a:srgbClr val="161616"/>
                </a:solidFill>
                <a:effectLst/>
                <a:latin typeface="Segoe UI" panose="020B0502040204020203" pitchFamily="34" charset="0"/>
              </a:rPr>
              <a:t>Choose to hide empty rows when they view a financial report.</a:t>
            </a:r>
          </a:p>
          <a:p>
            <a:r>
              <a:rPr lang="en-GB" sz="2400" b="0" i="0" dirty="0">
                <a:solidFill>
                  <a:srgbClr val="161616"/>
                </a:solidFill>
                <a:effectLst/>
                <a:latin typeface="Segoe UI" panose="020B0502040204020203" pitchFamily="34" charset="0"/>
              </a:rPr>
              <a:t>Chose to print a financial report in portrait mode.</a:t>
            </a:r>
          </a:p>
          <a:p>
            <a:r>
              <a:rPr lang="en-GB" sz="2400" b="0" i="0" dirty="0">
                <a:solidFill>
                  <a:srgbClr val="161616"/>
                </a:solidFill>
                <a:effectLst/>
                <a:latin typeface="Segoe UI" panose="020B0502040204020203" pitchFamily="34" charset="0"/>
              </a:rPr>
              <a:t>Choose to use an accounting format where negative numbers are formatted with () instead of a minus sign when running a financial report.</a:t>
            </a:r>
          </a:p>
          <a:p>
            <a:pPr algn="l">
              <a:buNone/>
            </a:pPr>
            <a:endParaRPr lang="en-GB" b="0" i="0" dirty="0">
              <a:solidFill>
                <a:srgbClr val="161616"/>
              </a:solidFill>
              <a:effectLst/>
              <a:latin typeface="Segoe UI" panose="020B0502040204020203" pitchFamily="34" charset="0"/>
            </a:endParaRPr>
          </a:p>
        </p:txBody>
      </p:sp>
      <p:sp>
        <p:nvSpPr>
          <p:cNvPr id="5" name="TextBox 4">
            <a:extLst>
              <a:ext uri="{FF2B5EF4-FFF2-40B4-BE49-F238E27FC236}">
                <a16:creationId xmlns:a16="http://schemas.microsoft.com/office/drawing/2014/main" id="{076FC904-FDF3-2604-5C3C-0A950E3341F9}"/>
              </a:ext>
            </a:extLst>
          </p:cNvPr>
          <p:cNvSpPr txBox="1"/>
          <p:nvPr/>
        </p:nvSpPr>
        <p:spPr>
          <a:xfrm>
            <a:off x="255703" y="6400800"/>
            <a:ext cx="6761374" cy="369332"/>
          </a:xfrm>
          <a:prstGeom prst="rect">
            <a:avLst/>
          </a:prstGeom>
          <a:noFill/>
        </p:spPr>
        <p:txBody>
          <a:bodyPr wrap="square">
            <a:spAutoFit/>
          </a:bodyPr>
          <a:lstStyle/>
          <a:p>
            <a:r>
              <a:rPr lang="en-GB" dirty="0">
                <a:hlinkClick r:id="rId2"/>
              </a:rPr>
              <a:t>Release plan: Use enhanced Financial Reporting capabilities</a:t>
            </a:r>
            <a:endParaRPr lang="en-GB" dirty="0"/>
          </a:p>
        </p:txBody>
      </p:sp>
    </p:spTree>
    <p:extLst>
      <p:ext uri="{BB962C8B-B14F-4D97-AF65-F5344CB8AC3E}">
        <p14:creationId xmlns:p14="http://schemas.microsoft.com/office/powerpoint/2010/main" val="21137966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3AA342-B378-3132-4DBC-F1804FCED36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A2AB35F-1363-E24B-D57B-7B4406DF070D}"/>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2</a:t>
            </a:r>
          </a:p>
        </p:txBody>
      </p:sp>
      <p:sp>
        <p:nvSpPr>
          <p:cNvPr id="4" name="Content Placeholder 3">
            <a:extLst>
              <a:ext uri="{FF2B5EF4-FFF2-40B4-BE49-F238E27FC236}">
                <a16:creationId xmlns:a16="http://schemas.microsoft.com/office/drawing/2014/main" id="{E80B822D-2303-FDE4-B3F9-6EDBCE33677A}"/>
              </a:ext>
            </a:extLst>
          </p:cNvPr>
          <p:cNvSpPr>
            <a:spLocks noGrp="1"/>
          </p:cNvSpPr>
          <p:nvPr>
            <p:ph sz="quarter" idx="10"/>
          </p:nvPr>
        </p:nvSpPr>
        <p:spPr>
          <a:xfrm>
            <a:off x="584200" y="1435100"/>
            <a:ext cx="11018838" cy="4534575"/>
          </a:xfrm>
        </p:spPr>
        <p:txBody>
          <a:bodyPr/>
          <a:lstStyle/>
          <a:p>
            <a:pPr marL="228600" marR="0" indent="-228600" algn="l" rtl="0" eaLnBrk="1" fontAlgn="auto" latinLnBrk="0" hangingPunct="1">
              <a:spcBef>
                <a:spcPts val="672"/>
              </a:spcBef>
              <a:buNone/>
            </a:pPr>
            <a:r>
              <a:rPr lang="en-GB" dirty="0">
                <a:solidFill>
                  <a:srgbClr val="161616"/>
                </a:solidFill>
                <a:latin typeface="Segoe UI" panose="020B0502040204020203" pitchFamily="34" charset="0"/>
              </a:rPr>
              <a:t>Financial report owners can:</a:t>
            </a:r>
          </a:p>
          <a:p>
            <a:pPr>
              <a:spcBef>
                <a:spcPts val="672"/>
              </a:spcBef>
            </a:pPr>
            <a:r>
              <a:rPr lang="en-GB" sz="2400" dirty="0">
                <a:effectLst/>
              </a:rPr>
              <a:t>Document the use of report definitions (using an internal description field).</a:t>
            </a:r>
          </a:p>
          <a:p>
            <a:pPr>
              <a:spcBef>
                <a:spcPts val="672"/>
              </a:spcBef>
            </a:pPr>
            <a:r>
              <a:rPr lang="en-GB" sz="2400" dirty="0">
                <a:effectLst/>
              </a:rPr>
              <a:t>Write introduction and closing paragraphs for their reports.</a:t>
            </a:r>
          </a:p>
          <a:p>
            <a:pPr>
              <a:spcBef>
                <a:spcPts val="672"/>
              </a:spcBef>
            </a:pPr>
            <a:r>
              <a:rPr lang="en-GB" sz="2400" dirty="0">
                <a:effectLst/>
              </a:rPr>
              <a:t>Save their Excel templates in Business Central.</a:t>
            </a:r>
          </a:p>
          <a:p>
            <a:pPr>
              <a:spcBef>
                <a:spcPts val="672"/>
              </a:spcBef>
            </a:pPr>
            <a:r>
              <a:rPr lang="en-GB" sz="2400" dirty="0">
                <a:effectLst/>
              </a:rPr>
              <a:t>Run a financial report using a saved Excel template.</a:t>
            </a:r>
          </a:p>
          <a:p>
            <a:pPr>
              <a:spcBef>
                <a:spcPts val="672"/>
              </a:spcBef>
            </a:pPr>
            <a:r>
              <a:rPr lang="en-GB" sz="2400" dirty="0">
                <a:effectLst/>
              </a:rPr>
              <a:t>Use a new Month to Date column type.</a:t>
            </a:r>
          </a:p>
          <a:p>
            <a:pPr>
              <a:spcBef>
                <a:spcPts val="672"/>
              </a:spcBef>
            </a:pPr>
            <a:r>
              <a:rPr lang="en-GB" sz="2400" dirty="0">
                <a:effectLst/>
              </a:rPr>
              <a:t>Find financial reports that use a column or row definition.</a:t>
            </a:r>
          </a:p>
          <a:p>
            <a:pPr>
              <a:spcBef>
                <a:spcPts val="672"/>
              </a:spcBef>
            </a:pPr>
            <a:r>
              <a:rPr lang="en-GB" sz="2400" dirty="0">
                <a:effectLst/>
              </a:rPr>
              <a:t>Use an accounting format where negative numbers are formatted with () instead of a minus sign.</a:t>
            </a:r>
          </a:p>
          <a:p>
            <a:pPr>
              <a:spcBef>
                <a:spcPts val="672"/>
              </a:spcBef>
            </a:pPr>
            <a:r>
              <a:rPr lang="en-GB" sz="2400" dirty="0">
                <a:effectLst/>
              </a:rPr>
              <a:t>Open financial reporting when they create a new G/L account.</a:t>
            </a:r>
          </a:p>
        </p:txBody>
      </p:sp>
    </p:spTree>
    <p:extLst>
      <p:ext uri="{BB962C8B-B14F-4D97-AF65-F5344CB8AC3E}">
        <p14:creationId xmlns:p14="http://schemas.microsoft.com/office/powerpoint/2010/main" val="11498089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AE492E-5FF2-265B-05B7-9A96E092A8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93D795C-FAFD-5597-F487-B9ED4F6F42B0}"/>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Financial Reporting changes in 26.0 – part 3</a:t>
            </a:r>
          </a:p>
        </p:txBody>
      </p:sp>
      <p:sp>
        <p:nvSpPr>
          <p:cNvPr id="4" name="Content Placeholder 3">
            <a:extLst>
              <a:ext uri="{FF2B5EF4-FFF2-40B4-BE49-F238E27FC236}">
                <a16:creationId xmlns:a16="http://schemas.microsoft.com/office/drawing/2014/main" id="{48F204F6-B3AD-7779-BC22-52923C922662}"/>
              </a:ext>
            </a:extLst>
          </p:cNvPr>
          <p:cNvSpPr>
            <a:spLocks noGrp="1"/>
          </p:cNvSpPr>
          <p:nvPr>
            <p:ph sz="quarter" idx="10"/>
          </p:nvPr>
        </p:nvSpPr>
        <p:spPr>
          <a:xfrm>
            <a:off x="588263" y="1439814"/>
            <a:ext cx="11018838" cy="3005951"/>
          </a:xfrm>
        </p:spPr>
        <p:txBody>
          <a:bodyPr/>
          <a:lstStyle/>
          <a:p>
            <a:pPr marL="228600" marR="0" indent="-228600" algn="l" rtl="0" eaLnBrk="1" fontAlgn="auto" latinLnBrk="0" hangingPunct="1">
              <a:spcBef>
                <a:spcPts val="672"/>
              </a:spcBef>
              <a:buNone/>
            </a:pPr>
            <a:r>
              <a:rPr lang="en-GB" dirty="0">
                <a:solidFill>
                  <a:srgbClr val="161616"/>
                </a:solidFill>
                <a:latin typeface="Segoe UI" panose="020B0502040204020203" pitchFamily="34" charset="0"/>
              </a:rPr>
              <a:t>Administrators can:</a:t>
            </a:r>
          </a:p>
          <a:p>
            <a:pPr>
              <a:spcBef>
                <a:spcPts val="672"/>
              </a:spcBef>
            </a:pPr>
            <a:r>
              <a:rPr lang="en-GB" sz="2400" dirty="0">
                <a:solidFill>
                  <a:srgbClr val="161616"/>
                </a:solidFill>
                <a:latin typeface="Segoe UI" panose="020B0502040204020203" pitchFamily="34" charset="0"/>
              </a:rPr>
              <a:t>Use the documentation to find out which permissions are needed to run or edit financial reports.</a:t>
            </a:r>
          </a:p>
          <a:p>
            <a:pPr>
              <a:spcBef>
                <a:spcPts val="672"/>
              </a:spcBef>
            </a:pPr>
            <a:r>
              <a:rPr lang="en-GB" sz="2400" dirty="0">
                <a:solidFill>
                  <a:srgbClr val="161616"/>
                </a:solidFill>
                <a:latin typeface="Segoe UI" panose="020B0502040204020203" pitchFamily="34" charset="0"/>
              </a:rPr>
              <a:t>Use the documentation to find out how to set up auditing changes to report definitions.</a:t>
            </a:r>
          </a:p>
          <a:p>
            <a:pPr>
              <a:spcBef>
                <a:spcPts val="672"/>
              </a:spcBef>
            </a:pPr>
            <a:r>
              <a:rPr lang="en-GB" sz="2400" dirty="0">
                <a:solidFill>
                  <a:srgbClr val="161616"/>
                </a:solidFill>
                <a:latin typeface="Segoe UI" panose="020B0502040204020203" pitchFamily="34" charset="0"/>
              </a:rPr>
              <a:t>Get telemetry on the use of financial reports and lifecycle events.</a:t>
            </a:r>
          </a:p>
          <a:p>
            <a:pPr>
              <a:spcBef>
                <a:spcPts val="672"/>
              </a:spcBef>
            </a:pPr>
            <a:r>
              <a:rPr lang="en-GB" sz="2400" dirty="0">
                <a:solidFill>
                  <a:srgbClr val="161616"/>
                </a:solidFill>
                <a:latin typeface="Segoe UI" panose="020B0502040204020203" pitchFamily="34" charset="0"/>
              </a:rPr>
              <a:t>Track changes to financial reports in Microsoft Purview.</a:t>
            </a:r>
          </a:p>
        </p:txBody>
      </p:sp>
    </p:spTree>
    <p:extLst>
      <p:ext uri="{BB962C8B-B14F-4D97-AF65-F5344CB8AC3E}">
        <p14:creationId xmlns:p14="http://schemas.microsoft.com/office/powerpoint/2010/main" val="148548137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42A8478F-3AF3-B323-E405-AA7F5871823F}"/>
              </a:ext>
            </a:extLst>
          </p:cNvPr>
          <p:cNvPicPr>
            <a:picLocks noChangeAspect="1"/>
          </p:cNvPicPr>
          <p:nvPr/>
        </p:nvPicPr>
        <p:blipFill>
          <a:blip r:embed="rId3"/>
          <a:stretch>
            <a:fillRect/>
          </a:stretch>
        </p:blipFill>
        <p:spPr>
          <a:xfrm>
            <a:off x="423869" y="68263"/>
            <a:ext cx="11344262" cy="6721475"/>
          </a:xfrm>
          <a:prstGeom prst="rect">
            <a:avLst/>
          </a:prstGeom>
          <a:noFill/>
        </p:spPr>
      </p:pic>
      <p:sp>
        <p:nvSpPr>
          <p:cNvPr id="7" name="TextBox 6">
            <a:extLst>
              <a:ext uri="{FF2B5EF4-FFF2-40B4-BE49-F238E27FC236}">
                <a16:creationId xmlns:a16="http://schemas.microsoft.com/office/drawing/2014/main" id="{25ED16DA-38FA-DD6D-E94A-626FEACA4270}"/>
              </a:ext>
            </a:extLst>
          </p:cNvPr>
          <p:cNvSpPr txBox="1"/>
          <p:nvPr/>
        </p:nvSpPr>
        <p:spPr>
          <a:xfrm>
            <a:off x="423869" y="598267"/>
            <a:ext cx="247580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63DE0054-88C1-86EC-DE73-553B5CACD552}"/>
              </a:ext>
            </a:extLst>
          </p:cNvPr>
          <p:cNvSpPr txBox="1"/>
          <p:nvPr/>
        </p:nvSpPr>
        <p:spPr>
          <a:xfrm>
            <a:off x="620277" y="1254553"/>
            <a:ext cx="2020236"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extBox 8">
            <a:extLst>
              <a:ext uri="{FF2B5EF4-FFF2-40B4-BE49-F238E27FC236}">
                <a16:creationId xmlns:a16="http://schemas.microsoft.com/office/drawing/2014/main" id="{AACEA4D4-7457-0728-6507-A977941D9894}"/>
              </a:ext>
            </a:extLst>
          </p:cNvPr>
          <p:cNvSpPr txBox="1"/>
          <p:nvPr/>
        </p:nvSpPr>
        <p:spPr>
          <a:xfrm>
            <a:off x="747413" y="1910839"/>
            <a:ext cx="170239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07E075E8-AF38-DF6F-A5D7-08A380B3AB83}"/>
              </a:ext>
            </a:extLst>
          </p:cNvPr>
          <p:cNvSpPr txBox="1"/>
          <p:nvPr/>
        </p:nvSpPr>
        <p:spPr>
          <a:xfrm>
            <a:off x="840321" y="2823959"/>
            <a:ext cx="189309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3093621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AD9195-D8D0-BC97-1CE3-69C6154CFB8F}"/>
              </a:ext>
            </a:extLst>
          </p:cNvPr>
          <p:cNvSpPr>
            <a:spLocks noGrp="1"/>
          </p:cNvSpPr>
          <p:nvPr>
            <p:ph type="title"/>
          </p:nvPr>
        </p:nvSpPr>
        <p:spPr>
          <a:xfrm>
            <a:off x="588263" y="457200"/>
            <a:ext cx="11018520" cy="553998"/>
          </a:xfrm>
        </p:spPr>
        <p:txBody>
          <a:bodyPr wrap="square" anchor="t">
            <a:normAutofit/>
          </a:bodyPr>
          <a:lstStyle/>
          <a:p>
            <a:r>
              <a:rPr lang="en-US" dirty="0"/>
              <a:t>Each app is documented under its functional domain</a:t>
            </a:r>
          </a:p>
        </p:txBody>
      </p:sp>
      <p:pic>
        <p:nvPicPr>
          <p:cNvPr id="6" name="Picture 5" descr="A screenshot of a computer&#10;&#10;AI-generated content may be incorrect.">
            <a:extLst>
              <a:ext uri="{FF2B5EF4-FFF2-40B4-BE49-F238E27FC236}">
                <a16:creationId xmlns:a16="http://schemas.microsoft.com/office/drawing/2014/main" id="{938493B8-0DCC-8B13-F40C-2E74F2E72F64}"/>
              </a:ext>
            </a:extLst>
          </p:cNvPr>
          <p:cNvPicPr>
            <a:picLocks noChangeAspect="1"/>
          </p:cNvPicPr>
          <p:nvPr/>
        </p:nvPicPr>
        <p:blipFill>
          <a:blip r:embed="rId3"/>
          <a:srcRect t="5528" b="20116"/>
          <a:stretch/>
        </p:blipFill>
        <p:spPr>
          <a:xfrm>
            <a:off x="584200" y="1435100"/>
            <a:ext cx="11018838" cy="4833938"/>
          </a:xfrm>
          <a:prstGeom prst="rect">
            <a:avLst/>
          </a:prstGeom>
          <a:noFill/>
        </p:spPr>
      </p:pic>
    </p:spTree>
    <p:extLst>
      <p:ext uri="{BB962C8B-B14F-4D97-AF65-F5344CB8AC3E}">
        <p14:creationId xmlns:p14="http://schemas.microsoft.com/office/powerpoint/2010/main" val="382428681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BDCB2D08-02B6-2C2E-4349-CBF9A02967C4}"/>
              </a:ext>
            </a:extLst>
          </p:cNvPr>
          <p:cNvPicPr>
            <a:picLocks noChangeAspect="1"/>
          </p:cNvPicPr>
          <p:nvPr/>
        </p:nvPicPr>
        <p:blipFill>
          <a:blip r:embed="rId3"/>
          <a:srcRect t="376" b="3879"/>
          <a:stretch/>
        </p:blipFill>
        <p:spPr>
          <a:xfrm>
            <a:off x="20" y="10"/>
            <a:ext cx="12191980" cy="6857990"/>
          </a:xfrm>
          <a:prstGeom prst="rect">
            <a:avLst/>
          </a:prstGeom>
          <a:noFill/>
        </p:spPr>
      </p:pic>
      <p:sp>
        <p:nvSpPr>
          <p:cNvPr id="5" name="TextBox 4">
            <a:extLst>
              <a:ext uri="{FF2B5EF4-FFF2-40B4-BE49-F238E27FC236}">
                <a16:creationId xmlns:a16="http://schemas.microsoft.com/office/drawing/2014/main" id="{EF748D0F-59C5-46F0-FFE9-D53DF686EEBC}"/>
              </a:ext>
            </a:extLst>
          </p:cNvPr>
          <p:cNvSpPr txBox="1"/>
          <p:nvPr/>
        </p:nvSpPr>
        <p:spPr>
          <a:xfrm>
            <a:off x="0" y="1718042"/>
            <a:ext cx="2513378" cy="20855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03DBF91B-EA26-907F-8A57-E6FA45C236B0}"/>
              </a:ext>
            </a:extLst>
          </p:cNvPr>
          <p:cNvSpPr txBox="1"/>
          <p:nvPr/>
        </p:nvSpPr>
        <p:spPr>
          <a:xfrm>
            <a:off x="142619" y="2418336"/>
            <a:ext cx="2166931"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289A159F-2282-3CCF-BBB1-48D8EF2587D3}"/>
              </a:ext>
            </a:extLst>
          </p:cNvPr>
          <p:cNvSpPr txBox="1"/>
          <p:nvPr/>
        </p:nvSpPr>
        <p:spPr>
          <a:xfrm>
            <a:off x="255086" y="3118630"/>
            <a:ext cx="1779087"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E5A8649C-9487-947E-690D-1411184D0544}"/>
              </a:ext>
            </a:extLst>
          </p:cNvPr>
          <p:cNvSpPr txBox="1"/>
          <p:nvPr/>
        </p:nvSpPr>
        <p:spPr>
          <a:xfrm>
            <a:off x="416451" y="3861459"/>
            <a:ext cx="2033359" cy="25256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099575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Power BI </a:t>
            </a:r>
            <a:r>
              <a:rPr lang="da-DK" dirty="0" err="1"/>
              <a:t>embed</a:t>
            </a:r>
            <a:r>
              <a:rPr lang="da-DK" dirty="0"/>
              <a:t> (for developers)</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640991" y="827902"/>
            <a:ext cx="10442312" cy="5975382"/>
          </a:xfrm>
          <a:prstGeom prst="rect">
            <a:avLst/>
          </a:prstGeom>
        </p:spPr>
      </p:pic>
    </p:spTree>
    <p:extLst>
      <p:ext uri="{BB962C8B-B14F-4D97-AF65-F5344CB8AC3E}">
        <p14:creationId xmlns:p14="http://schemas.microsoft.com/office/powerpoint/2010/main" val="329781349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050F3499-59E3-A9A7-F3A8-1323E857FD04}"/>
              </a:ext>
            </a:extLst>
          </p:cNvPr>
          <p:cNvPicPr>
            <a:picLocks noChangeAspect="1"/>
          </p:cNvPicPr>
          <p:nvPr/>
        </p:nvPicPr>
        <p:blipFill rotWithShape="1">
          <a:blip r:embed="rId3"/>
          <a:srcRect t="131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EA08AFD2-D2CF-4224-91AA-3E003832B368}"/>
              </a:ext>
            </a:extLst>
          </p:cNvPr>
          <p:cNvSpPr txBox="1"/>
          <p:nvPr/>
        </p:nvSpPr>
        <p:spPr>
          <a:xfrm>
            <a:off x="36547" y="2260813"/>
            <a:ext cx="1825204"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5" name="TextBox 4">
            <a:extLst>
              <a:ext uri="{FF2B5EF4-FFF2-40B4-BE49-F238E27FC236}">
                <a16:creationId xmlns:a16="http://schemas.microsoft.com/office/drawing/2014/main" id="{EAD562E8-3C30-5627-FE32-CC4CFA64DDB5}"/>
              </a:ext>
            </a:extLst>
          </p:cNvPr>
          <p:cNvSpPr txBox="1"/>
          <p:nvPr/>
        </p:nvSpPr>
        <p:spPr>
          <a:xfrm>
            <a:off x="147757" y="3582986"/>
            <a:ext cx="214236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6" name="TextBox 5">
            <a:extLst>
              <a:ext uri="{FF2B5EF4-FFF2-40B4-BE49-F238E27FC236}">
                <a16:creationId xmlns:a16="http://schemas.microsoft.com/office/drawing/2014/main" id="{E54579A9-CAB2-39CB-8B17-EC92B92ED9ED}"/>
              </a:ext>
            </a:extLst>
          </p:cNvPr>
          <p:cNvSpPr txBox="1"/>
          <p:nvPr/>
        </p:nvSpPr>
        <p:spPr>
          <a:xfrm>
            <a:off x="366061" y="4007234"/>
            <a:ext cx="2389496"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9282235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B3FAE5-AC53-78B7-8674-04836546D0E9}"/>
              </a:ext>
            </a:extLst>
          </p:cNvPr>
          <p:cNvPicPr>
            <a:picLocks noChangeAspect="1"/>
          </p:cNvPicPr>
          <p:nvPr/>
        </p:nvPicPr>
        <p:blipFill>
          <a:blip r:embed="rId3"/>
          <a:stretch>
            <a:fillRect/>
          </a:stretch>
        </p:blipFill>
        <p:spPr>
          <a:xfrm>
            <a:off x="0" y="225933"/>
            <a:ext cx="12192000" cy="6406133"/>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73616" y="3253473"/>
            <a:ext cx="817537"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202768" y="5180429"/>
            <a:ext cx="205611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21157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A2D827-70CE-83C8-11CE-1247F93F66B0}"/>
              </a:ext>
            </a:extLst>
          </p:cNvPr>
          <p:cNvSpPr>
            <a:spLocks noGrp="1"/>
          </p:cNvSpPr>
          <p:nvPr>
            <p:ph type="title"/>
          </p:nvPr>
        </p:nvSpPr>
        <p:spPr>
          <a:xfrm>
            <a:off x="588263" y="457200"/>
            <a:ext cx="11018520" cy="553998"/>
          </a:xfrm>
        </p:spPr>
        <p:txBody>
          <a:bodyPr wrap="square" anchor="t">
            <a:normAutofit/>
          </a:bodyPr>
          <a:lstStyle/>
          <a:p>
            <a:r>
              <a:rPr lang="en-GB"/>
              <a:t>aka.ms/bc</a:t>
            </a:r>
            <a:r>
              <a:rPr lang="en-GB">
                <a:solidFill>
                  <a:schemeClr val="tx2">
                    <a:lumMod val="50000"/>
                    <a:lumOff val="50000"/>
                  </a:schemeClr>
                </a:solidFill>
              </a:rPr>
              <a:t>pbi</a:t>
            </a:r>
            <a:r>
              <a:rPr lang="en-GB"/>
              <a:t>samples</a:t>
            </a:r>
          </a:p>
        </p:txBody>
      </p:sp>
      <p:pic>
        <p:nvPicPr>
          <p:cNvPr id="5" name="Picture 4">
            <a:extLst>
              <a:ext uri="{FF2B5EF4-FFF2-40B4-BE49-F238E27FC236}">
                <a16:creationId xmlns:a16="http://schemas.microsoft.com/office/drawing/2014/main" id="{2250752D-3C19-C9C6-CA1E-4234952E2E39}"/>
              </a:ext>
            </a:extLst>
          </p:cNvPr>
          <p:cNvPicPr>
            <a:picLocks noChangeAspect="1"/>
          </p:cNvPicPr>
          <p:nvPr/>
        </p:nvPicPr>
        <p:blipFill>
          <a:blip r:embed="rId3"/>
          <a:srcRect/>
          <a:stretch/>
        </p:blipFill>
        <p:spPr>
          <a:xfrm>
            <a:off x="2302295" y="1781972"/>
            <a:ext cx="7582648" cy="4140193"/>
          </a:xfrm>
          <a:prstGeom prst="rect">
            <a:avLst/>
          </a:prstGeom>
          <a:noFill/>
        </p:spPr>
      </p:pic>
      <p:grpSp>
        <p:nvGrpSpPr>
          <p:cNvPr id="22" name="Group 21">
            <a:extLst>
              <a:ext uri="{FF2B5EF4-FFF2-40B4-BE49-F238E27FC236}">
                <a16:creationId xmlns:a16="http://schemas.microsoft.com/office/drawing/2014/main" id="{E51D5324-822A-C70C-8F8B-0F01BA7A1171}"/>
              </a:ext>
            </a:extLst>
          </p:cNvPr>
          <p:cNvGrpSpPr/>
          <p:nvPr/>
        </p:nvGrpSpPr>
        <p:grpSpPr>
          <a:xfrm>
            <a:off x="181447" y="5569803"/>
            <a:ext cx="3886786" cy="1077218"/>
            <a:chOff x="-508586" y="3445359"/>
            <a:chExt cx="3886786" cy="1077218"/>
          </a:xfrm>
        </p:grpSpPr>
        <p:sp>
          <p:nvSpPr>
            <p:cNvPr id="23" name="TextBox 22">
              <a:extLst>
                <a:ext uri="{FF2B5EF4-FFF2-40B4-BE49-F238E27FC236}">
                  <a16:creationId xmlns:a16="http://schemas.microsoft.com/office/drawing/2014/main" id="{6618D5D8-7049-1291-6773-AFFE8AB89F3F}"/>
                </a:ext>
              </a:extLst>
            </p:cNvPr>
            <p:cNvSpPr txBox="1"/>
            <p:nvPr/>
          </p:nvSpPr>
          <p:spPr>
            <a:xfrm>
              <a:off x="2406320" y="3463482"/>
              <a:ext cx="971880" cy="16163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24" name="Callout: Line 23">
              <a:extLst>
                <a:ext uri="{FF2B5EF4-FFF2-40B4-BE49-F238E27FC236}">
                  <a16:creationId xmlns:a16="http://schemas.microsoft.com/office/drawing/2014/main" id="{5A4B1990-E18C-496A-F20C-A4AD0CEAB9E5}"/>
                </a:ext>
              </a:extLst>
            </p:cNvPr>
            <p:cNvSpPr/>
            <p:nvPr/>
          </p:nvSpPr>
          <p:spPr>
            <a:xfrm>
              <a:off x="-508586" y="3445359"/>
              <a:ext cx="1978661" cy="1077218"/>
            </a:xfrm>
            <a:prstGeom prst="borderCallout1">
              <a:avLst>
                <a:gd name="adj1" fmla="val 34422"/>
                <a:gd name="adj2" fmla="val 108128"/>
                <a:gd name="adj3" fmla="val 13512"/>
                <a:gd name="adj4" fmla="val 153475"/>
              </a:avLst>
            </a:prstGeom>
            <a:solidFill>
              <a:schemeClr val="accent1">
                <a:lumMod val="40000"/>
                <a:lumOff val="60000"/>
                <a:alpha val="35000"/>
              </a:schemeClr>
            </a:solidFill>
            <a:ln>
              <a:solidFill>
                <a:srgbClr val="9AD5D8"/>
              </a:solidFill>
            </a:ln>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prstClr val="black"/>
                  </a:solidFill>
                  <a:effectLst/>
                  <a:uLnTx/>
                  <a:uFillTx/>
                  <a:latin typeface="Segoe UI"/>
                  <a:ea typeface="+mn-ea"/>
                  <a:cs typeface="+mn-cs"/>
                </a:rPr>
                <a:t>AL code samples for the new PBI embed capabilities in 2023w2</a:t>
              </a:r>
              <a:endParaRPr kumimoji="0" lang="en-DK" sz="16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29549904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69E2245F-8409-BB7B-C081-CB18A4FFA91E}"/>
              </a:ext>
            </a:extLst>
          </p:cNvPr>
          <p:cNvPicPr>
            <a:picLocks noChangeAspect="1"/>
          </p:cNvPicPr>
          <p:nvPr/>
        </p:nvPicPr>
        <p:blipFill>
          <a:blip r:embed="rId3"/>
          <a:stretch>
            <a:fillRect/>
          </a:stretch>
        </p:blipFill>
        <p:spPr>
          <a:xfrm>
            <a:off x="120650" y="336757"/>
            <a:ext cx="11950700" cy="6184486"/>
          </a:xfrm>
          <a:prstGeom prst="rect">
            <a:avLst/>
          </a:prstGeom>
          <a:noFill/>
        </p:spPr>
      </p:pic>
    </p:spTree>
    <p:extLst>
      <p:ext uri="{BB962C8B-B14F-4D97-AF65-F5344CB8AC3E}">
        <p14:creationId xmlns:p14="http://schemas.microsoft.com/office/powerpoint/2010/main" val="37613009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p:txBody>
          <a:bodyPr/>
          <a:lstStyle/>
          <a:p>
            <a:r>
              <a:rPr lang="en-GB" dirty="0"/>
              <a:t>Links introduced in version 25.0</a:t>
            </a:r>
          </a:p>
        </p:txBody>
      </p:sp>
      <p:pic>
        <p:nvPicPr>
          <p:cNvPr id="6" name="Picture 5">
            <a:extLst>
              <a:ext uri="{FF2B5EF4-FFF2-40B4-BE49-F238E27FC236}">
                <a16:creationId xmlns:a16="http://schemas.microsoft.com/office/drawing/2014/main" id="{39D8300F-ABC9-D6AC-19D0-89F337D4EAAC}"/>
              </a:ext>
            </a:extLst>
          </p:cNvPr>
          <p:cNvPicPr>
            <a:picLocks noChangeAspect="1"/>
          </p:cNvPicPr>
          <p:nvPr/>
        </p:nvPicPr>
        <p:blipFill>
          <a:blip r:embed="rId2"/>
          <a:stretch>
            <a:fillRect/>
          </a:stretch>
        </p:blipFill>
        <p:spPr>
          <a:xfrm>
            <a:off x="588263" y="1445098"/>
            <a:ext cx="6697010" cy="1686160"/>
          </a:xfrm>
          <a:prstGeom prst="rect">
            <a:avLst/>
          </a:prstGeom>
        </p:spPr>
      </p:pic>
      <p:pic>
        <p:nvPicPr>
          <p:cNvPr id="10" name="Picture 9">
            <a:extLst>
              <a:ext uri="{FF2B5EF4-FFF2-40B4-BE49-F238E27FC236}">
                <a16:creationId xmlns:a16="http://schemas.microsoft.com/office/drawing/2014/main" id="{B54C3C07-D8C8-5806-B393-31FE770743A3}"/>
              </a:ext>
            </a:extLst>
          </p:cNvPr>
          <p:cNvPicPr>
            <a:picLocks noChangeAspect="1"/>
          </p:cNvPicPr>
          <p:nvPr/>
        </p:nvPicPr>
        <p:blipFill>
          <a:blip r:embed="rId3"/>
          <a:stretch>
            <a:fillRect/>
          </a:stretch>
        </p:blipFill>
        <p:spPr>
          <a:xfrm>
            <a:off x="588263" y="4187766"/>
            <a:ext cx="11241069" cy="1495634"/>
          </a:xfrm>
          <a:prstGeom prst="rect">
            <a:avLst/>
          </a:prstGeom>
        </p:spPr>
      </p:pic>
      <p:sp>
        <p:nvSpPr>
          <p:cNvPr id="11" name="TextBox 10">
            <a:extLst>
              <a:ext uri="{FF2B5EF4-FFF2-40B4-BE49-F238E27FC236}">
                <a16:creationId xmlns:a16="http://schemas.microsoft.com/office/drawing/2014/main" id="{64E141B7-908E-3C49-D450-9BD29DBD1725}"/>
              </a:ext>
            </a:extLst>
          </p:cNvPr>
          <p:cNvSpPr txBox="1"/>
          <p:nvPr/>
        </p:nvSpPr>
        <p:spPr>
          <a:xfrm>
            <a:off x="4217839" y="2656114"/>
            <a:ext cx="1068263" cy="22642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12" name="TextBox 11">
            <a:extLst>
              <a:ext uri="{FF2B5EF4-FFF2-40B4-BE49-F238E27FC236}">
                <a16:creationId xmlns:a16="http://schemas.microsoft.com/office/drawing/2014/main" id="{BF5C1221-5EEA-1FF2-3846-CD83CB341ABD}"/>
              </a:ext>
            </a:extLst>
          </p:cNvPr>
          <p:cNvSpPr txBox="1"/>
          <p:nvPr/>
        </p:nvSpPr>
        <p:spPr>
          <a:xfrm>
            <a:off x="9908890" y="4822371"/>
            <a:ext cx="1068263" cy="3156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6176370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8B2E91-0B67-7C79-8A5E-2BF7BD6A02F9}"/>
              </a:ext>
            </a:extLst>
          </p:cNvPr>
          <p:cNvSpPr>
            <a:spLocks noGrp="1"/>
          </p:cNvSpPr>
          <p:nvPr>
            <p:ph type="title"/>
          </p:nvPr>
        </p:nvSpPr>
        <p:spPr>
          <a:xfrm>
            <a:off x="588263" y="457200"/>
            <a:ext cx="11018520" cy="553998"/>
          </a:xfrm>
        </p:spPr>
        <p:txBody>
          <a:bodyPr wrap="square" anchor="t">
            <a:normAutofit/>
          </a:bodyPr>
          <a:lstStyle/>
          <a:p>
            <a:r>
              <a:rPr lang="en-GB"/>
              <a:t>Report Explorer – shows all analytical capabilities</a:t>
            </a:r>
          </a:p>
        </p:txBody>
      </p:sp>
      <p:pic>
        <p:nvPicPr>
          <p:cNvPr id="3" name="Picture 2">
            <a:extLst>
              <a:ext uri="{FF2B5EF4-FFF2-40B4-BE49-F238E27FC236}">
                <a16:creationId xmlns:a16="http://schemas.microsoft.com/office/drawing/2014/main" id="{3A380552-0D08-257E-F22A-21BC5486758A}"/>
              </a:ext>
            </a:extLst>
          </p:cNvPr>
          <p:cNvPicPr>
            <a:picLocks noChangeAspect="1"/>
          </p:cNvPicPr>
          <p:nvPr/>
        </p:nvPicPr>
        <p:blipFill>
          <a:blip r:embed="rId3"/>
          <a:stretch>
            <a:fillRect/>
          </a:stretch>
        </p:blipFill>
        <p:spPr>
          <a:xfrm>
            <a:off x="588263" y="1384663"/>
            <a:ext cx="10076068" cy="5189175"/>
          </a:xfrm>
          <a:prstGeom prst="rect">
            <a:avLst/>
          </a:prstGeom>
          <a:noFill/>
        </p:spPr>
      </p:pic>
    </p:spTree>
    <p:extLst>
      <p:ext uri="{BB962C8B-B14F-4D97-AF65-F5344CB8AC3E}">
        <p14:creationId xmlns:p14="http://schemas.microsoft.com/office/powerpoint/2010/main" val="32513184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0A79-2EB2-ADCD-F59C-4AB6775B17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C1C03A-2222-2E89-B5F9-5A6612801D1F}"/>
              </a:ext>
            </a:extLst>
          </p:cNvPr>
          <p:cNvSpPr>
            <a:spLocks noGrp="1"/>
          </p:cNvSpPr>
          <p:nvPr>
            <p:ph type="title"/>
          </p:nvPr>
        </p:nvSpPr>
        <p:spPr>
          <a:xfrm>
            <a:off x="588263" y="457200"/>
            <a:ext cx="11018520" cy="553998"/>
          </a:xfrm>
        </p:spPr>
        <p:txBody>
          <a:bodyPr wrap="square" anchor="t">
            <a:normAutofit/>
          </a:bodyPr>
          <a:lstStyle/>
          <a:p>
            <a:r>
              <a:rPr lang="en-GB" dirty="0"/>
              <a:t>Report Explorer in 26.0 – now with info icons</a:t>
            </a:r>
          </a:p>
        </p:txBody>
      </p:sp>
      <p:pic>
        <p:nvPicPr>
          <p:cNvPr id="3" name="Picture 2">
            <a:extLst>
              <a:ext uri="{FF2B5EF4-FFF2-40B4-BE49-F238E27FC236}">
                <a16:creationId xmlns:a16="http://schemas.microsoft.com/office/drawing/2014/main" id="{DC61CB87-F635-0285-8081-5571F2AC933A}"/>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F82C09FD-F4EF-A9A7-2C62-5FBDCF401B81}"/>
              </a:ext>
            </a:extLst>
          </p:cNvPr>
          <p:cNvSpPr txBox="1"/>
          <p:nvPr/>
        </p:nvSpPr>
        <p:spPr>
          <a:xfrm>
            <a:off x="6445360" y="3184452"/>
            <a:ext cx="2858128" cy="18925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6855141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10124-72F4-846A-5D9B-9E28F6F7CC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B2CB90-83F2-3228-ABE4-77C1CBE633F8}"/>
              </a:ext>
            </a:extLst>
          </p:cNvPr>
          <p:cNvSpPr>
            <a:spLocks noGrp="1"/>
          </p:cNvSpPr>
          <p:nvPr>
            <p:ph type="title"/>
          </p:nvPr>
        </p:nvSpPr>
        <p:spPr>
          <a:xfrm>
            <a:off x="588263" y="457200"/>
            <a:ext cx="11018520" cy="553998"/>
          </a:xfrm>
        </p:spPr>
        <p:txBody>
          <a:bodyPr wrap="square" anchor="t">
            <a:normAutofit/>
          </a:bodyPr>
          <a:lstStyle/>
          <a:p>
            <a:r>
              <a:rPr lang="en-GB" dirty="0"/>
              <a:t>Report Explorer in 26.0 – try a report in a new window</a:t>
            </a:r>
          </a:p>
        </p:txBody>
      </p:sp>
      <p:pic>
        <p:nvPicPr>
          <p:cNvPr id="3" name="Picture 2">
            <a:extLst>
              <a:ext uri="{FF2B5EF4-FFF2-40B4-BE49-F238E27FC236}">
                <a16:creationId xmlns:a16="http://schemas.microsoft.com/office/drawing/2014/main" id="{B390ACE6-9ACF-2E74-33BF-F1842EB44D61}"/>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413520B4-47D9-7C58-05FA-BCE34DA67094}"/>
              </a:ext>
            </a:extLst>
          </p:cNvPr>
          <p:cNvSpPr txBox="1"/>
          <p:nvPr/>
        </p:nvSpPr>
        <p:spPr>
          <a:xfrm>
            <a:off x="8793125" y="3237613"/>
            <a:ext cx="457200" cy="3827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99720987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337C-B180-FAF3-E3F3-8744D5C4E405}"/>
              </a:ext>
            </a:extLst>
          </p:cNvPr>
          <p:cNvSpPr>
            <a:spLocks noGrp="1"/>
          </p:cNvSpPr>
          <p:nvPr>
            <p:ph type="title"/>
          </p:nvPr>
        </p:nvSpPr>
        <p:spPr/>
        <p:txBody>
          <a:bodyPr/>
          <a:lstStyle/>
          <a:p>
            <a:r>
              <a:rPr lang="en-US" dirty="0"/>
              <a:t>Opens report request page in a new window</a:t>
            </a:r>
            <a:endParaRPr lang="en-GB" dirty="0"/>
          </a:p>
        </p:txBody>
      </p:sp>
      <p:pic>
        <p:nvPicPr>
          <p:cNvPr id="7" name="Picture 6">
            <a:extLst>
              <a:ext uri="{FF2B5EF4-FFF2-40B4-BE49-F238E27FC236}">
                <a16:creationId xmlns:a16="http://schemas.microsoft.com/office/drawing/2014/main" id="{85E5FCC4-EE0B-4E6A-FF9B-5F0B05E2EC7F}"/>
              </a:ext>
            </a:extLst>
          </p:cNvPr>
          <p:cNvPicPr>
            <a:picLocks noChangeAspect="1"/>
          </p:cNvPicPr>
          <p:nvPr/>
        </p:nvPicPr>
        <p:blipFill>
          <a:blip r:embed="rId2"/>
          <a:stretch>
            <a:fillRect/>
          </a:stretch>
        </p:blipFill>
        <p:spPr>
          <a:xfrm>
            <a:off x="588263" y="1193764"/>
            <a:ext cx="9507351" cy="5598120"/>
          </a:xfrm>
          <a:prstGeom prst="rect">
            <a:avLst/>
          </a:prstGeom>
        </p:spPr>
      </p:pic>
    </p:spTree>
    <p:extLst>
      <p:ext uri="{BB962C8B-B14F-4D97-AF65-F5344CB8AC3E}">
        <p14:creationId xmlns:p14="http://schemas.microsoft.com/office/powerpoint/2010/main" val="12581705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2"/>
          <a:srcRect/>
          <a:stretch/>
        </p:blipFill>
        <p:spPr>
          <a:xfrm>
            <a:off x="597690" y="863340"/>
            <a:ext cx="10409467" cy="5945852"/>
          </a:xfrm>
          <a:prstGeom prst="rect">
            <a:avLst/>
          </a:prstGeom>
        </p:spPr>
      </p:pic>
    </p:spTree>
    <p:extLst>
      <p:ext uri="{BB962C8B-B14F-4D97-AF65-F5344CB8AC3E}">
        <p14:creationId xmlns:p14="http://schemas.microsoft.com/office/powerpoint/2010/main" val="20484779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C4A1B7-93D5-79C4-C4A0-F96F512FC837}"/>
              </a:ext>
            </a:extLst>
          </p:cNvPr>
          <p:cNvSpPr>
            <a:spLocks noGrp="1"/>
          </p:cNvSpPr>
          <p:nvPr>
            <p:ph type="title"/>
          </p:nvPr>
        </p:nvSpPr>
        <p:spPr>
          <a:xfrm>
            <a:off x="77517" y="25166"/>
            <a:ext cx="11018520" cy="1107996"/>
          </a:xfrm>
        </p:spPr>
        <p:txBody>
          <a:bodyPr/>
          <a:lstStyle/>
          <a:p>
            <a:r>
              <a:rPr lang="da-DK" dirty="0"/>
              <a:t>New </a:t>
            </a:r>
            <a:r>
              <a:rPr lang="da-DK" dirty="0" err="1"/>
              <a:t>documentation</a:t>
            </a:r>
            <a:r>
              <a:rPr lang="da-DK" dirty="0"/>
              <a:t> </a:t>
            </a:r>
            <a:r>
              <a:rPr lang="da-DK" dirty="0" err="1"/>
              <a:t>added</a:t>
            </a:r>
            <a:r>
              <a:rPr lang="da-DK" dirty="0"/>
              <a:t> (May 2024)</a:t>
            </a:r>
            <a:br>
              <a:rPr lang="da-DK" dirty="0"/>
            </a:br>
            <a:r>
              <a:rPr lang="da-DK" dirty="0"/>
              <a:t>aka.ms/</a:t>
            </a:r>
            <a:r>
              <a:rPr lang="da-DK" dirty="0" err="1">
                <a:solidFill>
                  <a:schemeClr val="accent1"/>
                </a:solidFill>
              </a:rPr>
              <a:t>bcAnalytics</a:t>
            </a:r>
            <a:endParaRPr lang="en-GB" dirty="0">
              <a:solidFill>
                <a:schemeClr val="accent1"/>
              </a:solidFill>
            </a:endParaRPr>
          </a:p>
        </p:txBody>
      </p:sp>
      <p:grpSp>
        <p:nvGrpSpPr>
          <p:cNvPr id="10" name="Group 9">
            <a:extLst>
              <a:ext uri="{FF2B5EF4-FFF2-40B4-BE49-F238E27FC236}">
                <a16:creationId xmlns:a16="http://schemas.microsoft.com/office/drawing/2014/main" id="{39241D01-0151-53F8-872E-025A94419CDF}"/>
              </a:ext>
            </a:extLst>
          </p:cNvPr>
          <p:cNvGrpSpPr/>
          <p:nvPr/>
        </p:nvGrpSpPr>
        <p:grpSpPr>
          <a:xfrm>
            <a:off x="588263" y="1703003"/>
            <a:ext cx="10093957" cy="5154997"/>
            <a:chOff x="588263" y="1249477"/>
            <a:chExt cx="10617802" cy="5553088"/>
          </a:xfrm>
        </p:grpSpPr>
        <p:pic>
          <p:nvPicPr>
            <p:cNvPr id="6" name="Picture 5">
              <a:extLst>
                <a:ext uri="{FF2B5EF4-FFF2-40B4-BE49-F238E27FC236}">
                  <a16:creationId xmlns:a16="http://schemas.microsoft.com/office/drawing/2014/main" id="{3F44891F-9650-A470-1ECC-DB344D2E6057}"/>
                </a:ext>
              </a:extLst>
            </p:cNvPr>
            <p:cNvPicPr>
              <a:picLocks noChangeAspect="1"/>
            </p:cNvPicPr>
            <p:nvPr/>
          </p:nvPicPr>
          <p:blipFill>
            <a:blip r:embed="rId2"/>
            <a:stretch>
              <a:fillRect/>
            </a:stretch>
          </p:blipFill>
          <p:spPr>
            <a:xfrm>
              <a:off x="588263" y="1249477"/>
              <a:ext cx="10617802" cy="5553088"/>
            </a:xfrm>
            <a:prstGeom prst="rect">
              <a:avLst/>
            </a:prstGeom>
          </p:spPr>
        </p:pic>
        <p:sp>
          <p:nvSpPr>
            <p:cNvPr id="7" name="Rectangle 6">
              <a:extLst>
                <a:ext uri="{FF2B5EF4-FFF2-40B4-BE49-F238E27FC236}">
                  <a16:creationId xmlns:a16="http://schemas.microsoft.com/office/drawing/2014/main" id="{AEA3877E-B3BB-BC4B-2A42-6C29857856BB}"/>
                </a:ext>
              </a:extLst>
            </p:cNvPr>
            <p:cNvSpPr/>
            <p:nvPr/>
          </p:nvSpPr>
          <p:spPr bwMode="auto">
            <a:xfrm>
              <a:off x="695131" y="3498980"/>
              <a:ext cx="2183363" cy="20993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D65F2373-E666-C922-ECBB-E72F0CB262FD}"/>
                </a:ext>
              </a:extLst>
            </p:cNvPr>
            <p:cNvSpPr/>
            <p:nvPr/>
          </p:nvSpPr>
          <p:spPr bwMode="auto">
            <a:xfrm>
              <a:off x="773392" y="4322764"/>
              <a:ext cx="1150144"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DD222FA1-C4EA-F5DF-01EB-1507E7E47B81}"/>
                </a:ext>
              </a:extLst>
            </p:cNvPr>
            <p:cNvSpPr/>
            <p:nvPr/>
          </p:nvSpPr>
          <p:spPr bwMode="auto">
            <a:xfrm>
              <a:off x="946386" y="5970778"/>
              <a:ext cx="1932108" cy="24099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98921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0D0EF1D-3A10-8B1E-5422-26A86D4ED02A}"/>
              </a:ext>
            </a:extLst>
          </p:cNvPr>
          <p:cNvSpPr>
            <a:spLocks noGrp="1"/>
          </p:cNvSpPr>
          <p:nvPr>
            <p:ph type="title"/>
          </p:nvPr>
        </p:nvSpPr>
        <p:spPr>
          <a:xfrm>
            <a:off x="102230" y="0"/>
            <a:ext cx="11018520" cy="1107996"/>
          </a:xfrm>
        </p:spPr>
        <p:txBody>
          <a:bodyPr/>
          <a:lstStyle/>
          <a:p>
            <a:r>
              <a:rPr lang="da-DK" dirty="0"/>
              <a:t>Developer docs </a:t>
            </a:r>
            <a:br>
              <a:rPr lang="da-DK" dirty="0"/>
            </a:br>
            <a:r>
              <a:rPr lang="da-DK" dirty="0"/>
              <a:t>https://aka.ms/</a:t>
            </a:r>
            <a:r>
              <a:rPr lang="da-DK" dirty="0">
                <a:solidFill>
                  <a:schemeClr val="accent1"/>
                </a:solidFill>
              </a:rPr>
              <a:t>bcDeveloper</a:t>
            </a:r>
            <a:endParaRPr lang="en-GB" dirty="0">
              <a:solidFill>
                <a:schemeClr val="accent1"/>
              </a:solidFill>
            </a:endParaRPr>
          </a:p>
        </p:txBody>
      </p:sp>
      <p:pic>
        <p:nvPicPr>
          <p:cNvPr id="11" name="Picture 10">
            <a:extLst>
              <a:ext uri="{FF2B5EF4-FFF2-40B4-BE49-F238E27FC236}">
                <a16:creationId xmlns:a16="http://schemas.microsoft.com/office/drawing/2014/main" id="{4E3CC640-9DEE-4A5D-ED2D-93BD81037596}"/>
              </a:ext>
            </a:extLst>
          </p:cNvPr>
          <p:cNvPicPr>
            <a:picLocks noChangeAspect="1"/>
          </p:cNvPicPr>
          <p:nvPr/>
        </p:nvPicPr>
        <p:blipFill>
          <a:blip r:embed="rId3"/>
          <a:stretch>
            <a:fillRect/>
          </a:stretch>
        </p:blipFill>
        <p:spPr>
          <a:xfrm>
            <a:off x="102230" y="1368919"/>
            <a:ext cx="10392032" cy="5801842"/>
          </a:xfrm>
          <a:prstGeom prst="rect">
            <a:avLst/>
          </a:prstGeom>
        </p:spPr>
      </p:pic>
      <p:sp>
        <p:nvSpPr>
          <p:cNvPr id="12" name="Rectangle 11">
            <a:extLst>
              <a:ext uri="{FF2B5EF4-FFF2-40B4-BE49-F238E27FC236}">
                <a16:creationId xmlns:a16="http://schemas.microsoft.com/office/drawing/2014/main" id="{CD9CBB13-E7A1-5DD7-8E88-3728355825D6}"/>
              </a:ext>
            </a:extLst>
          </p:cNvPr>
          <p:cNvSpPr/>
          <p:nvPr/>
        </p:nvSpPr>
        <p:spPr bwMode="auto">
          <a:xfrm>
            <a:off x="146162" y="2625589"/>
            <a:ext cx="900043" cy="191752"/>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385D7158-B40A-3C1C-58ED-14C3FABC9134}"/>
              </a:ext>
            </a:extLst>
          </p:cNvPr>
          <p:cNvSpPr/>
          <p:nvPr/>
        </p:nvSpPr>
        <p:spPr bwMode="auto">
          <a:xfrm>
            <a:off x="277967" y="4227848"/>
            <a:ext cx="2075644" cy="194888"/>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4" name="Rectangle 13">
            <a:extLst>
              <a:ext uri="{FF2B5EF4-FFF2-40B4-BE49-F238E27FC236}">
                <a16:creationId xmlns:a16="http://schemas.microsoft.com/office/drawing/2014/main" id="{25F5E862-A188-A309-BEC2-68731F3541C6}"/>
              </a:ext>
            </a:extLst>
          </p:cNvPr>
          <p:cNvSpPr/>
          <p:nvPr/>
        </p:nvSpPr>
        <p:spPr bwMode="auto">
          <a:xfrm>
            <a:off x="442724" y="4461359"/>
            <a:ext cx="1855634" cy="345419"/>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42955608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E52-EF17-D00F-E661-7774BCCE2897}"/>
              </a:ext>
            </a:extLst>
          </p:cNvPr>
          <p:cNvSpPr>
            <a:spLocks noGrp="1"/>
          </p:cNvSpPr>
          <p:nvPr>
            <p:ph type="title"/>
          </p:nvPr>
        </p:nvSpPr>
        <p:spPr/>
        <p:txBody>
          <a:bodyPr/>
          <a:lstStyle/>
          <a:p>
            <a:r>
              <a:rPr lang="en-US" dirty="0"/>
              <a:t>Queries added in 25.3 and 26.1</a:t>
            </a:r>
            <a:endParaRPr lang="en-GB" dirty="0"/>
          </a:p>
        </p:txBody>
      </p:sp>
      <p:pic>
        <p:nvPicPr>
          <p:cNvPr id="2052" name="Picture 4" descr="A screenshot of a computer&#10;&#10;AI-generated content may be incorrect.">
            <a:extLst>
              <a:ext uri="{FF2B5EF4-FFF2-40B4-BE49-F238E27FC236}">
                <a16:creationId xmlns:a16="http://schemas.microsoft.com/office/drawing/2014/main" id="{899D07C9-9B2E-2410-9DBD-9DF47BF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61" y="4641516"/>
            <a:ext cx="3627946" cy="207574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screenshot of a computer screen&#10;&#10;AI-generated content may be incorrect.">
            <a:extLst>
              <a:ext uri="{FF2B5EF4-FFF2-40B4-BE49-F238E27FC236}">
                <a16:creationId xmlns:a16="http://schemas.microsoft.com/office/drawing/2014/main" id="{143B2F87-1F34-45BF-BF0E-20CCE1602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84" y="1091574"/>
            <a:ext cx="3653755" cy="228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omputer screen&#10;&#10;AI-generated content may be incorrect.">
            <a:extLst>
              <a:ext uri="{FF2B5EF4-FFF2-40B4-BE49-F238E27FC236}">
                <a16:creationId xmlns:a16="http://schemas.microsoft.com/office/drawing/2014/main" id="{FA8895A5-4528-BA26-998F-89F6A13B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52" y="3550182"/>
            <a:ext cx="3705374" cy="2182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ue box&#10;&#10;AI-generated content may be incorrect.">
            <a:extLst>
              <a:ext uri="{FF2B5EF4-FFF2-40B4-BE49-F238E27FC236}">
                <a16:creationId xmlns:a16="http://schemas.microsoft.com/office/drawing/2014/main" id="{F4F41512-D56D-11ED-76AB-7467A1CEC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21" y="4094365"/>
            <a:ext cx="3779110" cy="2374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A980775A-A4FC-C69F-D7DB-6DFD7EA0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7" y="1143868"/>
            <a:ext cx="3631634" cy="24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2522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CC23E-A46F-7A70-96C0-1C71A1322CCA}"/>
              </a:ext>
            </a:extLst>
          </p:cNvPr>
          <p:cNvSpPr>
            <a:spLocks noGrp="1"/>
          </p:cNvSpPr>
          <p:nvPr>
            <p:ph type="title"/>
          </p:nvPr>
        </p:nvSpPr>
        <p:spPr/>
        <p:txBody>
          <a:bodyPr/>
          <a:lstStyle/>
          <a:p>
            <a:r>
              <a:rPr lang="en-US" dirty="0">
                <a:solidFill>
                  <a:schemeClr val="accent1">
                    <a:lumMod val="75000"/>
                  </a:schemeClr>
                </a:solidFill>
              </a:rPr>
              <a:t>Finance </a:t>
            </a:r>
            <a:r>
              <a:rPr lang="en-US" dirty="0"/>
              <a:t>Excel reports generally available in 26.0</a:t>
            </a:r>
            <a:endParaRPr lang="en-GB" dirty="0"/>
          </a:p>
        </p:txBody>
      </p:sp>
      <p:sp>
        <p:nvSpPr>
          <p:cNvPr id="5" name="Text Placeholder 4">
            <a:extLst>
              <a:ext uri="{FF2B5EF4-FFF2-40B4-BE49-F238E27FC236}">
                <a16:creationId xmlns:a16="http://schemas.microsoft.com/office/drawing/2014/main" id="{361BA3C3-6468-04E9-8376-DB41A8D94E31}"/>
              </a:ext>
            </a:extLst>
          </p:cNvPr>
          <p:cNvSpPr>
            <a:spLocks noGrp="1"/>
          </p:cNvSpPr>
          <p:nvPr>
            <p:ph type="body" sz="quarter" idx="10"/>
          </p:nvPr>
        </p:nvSpPr>
        <p:spPr>
          <a:xfrm>
            <a:off x="586390" y="1434370"/>
            <a:ext cx="11018520" cy="4966430"/>
          </a:xfrm>
        </p:spPr>
        <p:txBody>
          <a:bodyPr/>
          <a:lstStyle/>
          <a:p>
            <a:r>
              <a:rPr lang="en-US" dirty="0"/>
              <a:t>Trial balance</a:t>
            </a:r>
          </a:p>
          <a:p>
            <a:r>
              <a:rPr lang="en-US" dirty="0"/>
              <a:t>Trial balance/budget</a:t>
            </a:r>
          </a:p>
          <a:p>
            <a:r>
              <a:rPr lang="en-US" dirty="0"/>
              <a:t>Trial balance by period</a:t>
            </a:r>
          </a:p>
          <a:p>
            <a:r>
              <a:rPr lang="en-US" dirty="0"/>
              <a:t>Trial balance/previous year</a:t>
            </a:r>
          </a:p>
          <a:p>
            <a:endParaRPr lang="en-US" dirty="0"/>
          </a:p>
          <a:p>
            <a:r>
              <a:rPr lang="en-US" dirty="0"/>
              <a:t>Consolidated trial balance</a:t>
            </a:r>
          </a:p>
          <a:p>
            <a:endParaRPr lang="en-US" dirty="0"/>
          </a:p>
          <a:p>
            <a:r>
              <a:rPr lang="en-US" dirty="0"/>
              <a:t>Aged Accounts Receivable</a:t>
            </a:r>
          </a:p>
          <a:p>
            <a:r>
              <a:rPr lang="en-US" dirty="0"/>
              <a:t>Aged Accounts Payables</a:t>
            </a:r>
          </a:p>
          <a:p>
            <a:endParaRPr lang="en-US" dirty="0"/>
          </a:p>
        </p:txBody>
      </p:sp>
    </p:spTree>
    <p:extLst>
      <p:ext uri="{BB962C8B-B14F-4D97-AF65-F5344CB8AC3E}">
        <p14:creationId xmlns:p14="http://schemas.microsoft.com/office/powerpoint/2010/main" val="280981816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01623-5643-CE74-3BA5-8F0603399591}"/>
              </a:ext>
            </a:extLst>
          </p:cNvPr>
          <p:cNvSpPr>
            <a:spLocks noGrp="1"/>
          </p:cNvSpPr>
          <p:nvPr>
            <p:ph type="title"/>
          </p:nvPr>
        </p:nvSpPr>
        <p:spPr/>
        <p:txBody>
          <a:bodyPr/>
          <a:lstStyle/>
          <a:p>
            <a:r>
              <a:rPr lang="en-US" dirty="0"/>
              <a:t>Find Excel reports for finance in the report explorer</a:t>
            </a:r>
            <a:endParaRPr lang="en-GB" dirty="0"/>
          </a:p>
        </p:txBody>
      </p:sp>
      <p:pic>
        <p:nvPicPr>
          <p:cNvPr id="5" name="Picture 4">
            <a:extLst>
              <a:ext uri="{FF2B5EF4-FFF2-40B4-BE49-F238E27FC236}">
                <a16:creationId xmlns:a16="http://schemas.microsoft.com/office/drawing/2014/main" id="{9B397AED-DCED-BC65-94DD-00709D7B9136}"/>
              </a:ext>
            </a:extLst>
          </p:cNvPr>
          <p:cNvPicPr>
            <a:picLocks noChangeAspect="1"/>
          </p:cNvPicPr>
          <p:nvPr/>
        </p:nvPicPr>
        <p:blipFill>
          <a:blip r:embed="rId2"/>
          <a:srcRect b="7727"/>
          <a:stretch/>
        </p:blipFill>
        <p:spPr>
          <a:xfrm>
            <a:off x="588263" y="1211345"/>
            <a:ext cx="11018520" cy="5646656"/>
          </a:xfrm>
          <a:prstGeom prst="rect">
            <a:avLst/>
          </a:prstGeom>
        </p:spPr>
      </p:pic>
    </p:spTree>
    <p:extLst>
      <p:ext uri="{BB962C8B-B14F-4D97-AF65-F5344CB8AC3E}">
        <p14:creationId xmlns:p14="http://schemas.microsoft.com/office/powerpoint/2010/main" val="7127507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A68EF7-910F-BAFA-D1E3-3A56B67367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2193B2-A56D-D5B3-88EF-3BEE4F84FDE5}"/>
              </a:ext>
            </a:extLst>
          </p:cNvPr>
          <p:cNvSpPr>
            <a:spLocks noGrp="1"/>
          </p:cNvSpPr>
          <p:nvPr>
            <p:ph type="title"/>
          </p:nvPr>
        </p:nvSpPr>
        <p:spPr>
          <a:xfrm>
            <a:off x="588263" y="585788"/>
            <a:ext cx="4159950" cy="5683249"/>
          </a:xfrm>
        </p:spPr>
        <p:txBody>
          <a:bodyPr wrap="square" anchor="ctr">
            <a:normAutofit/>
          </a:bodyPr>
          <a:lstStyle/>
          <a:p>
            <a:r>
              <a:rPr lang="en-US" dirty="0"/>
              <a:t>Find Excel reports with Tell Me search</a:t>
            </a:r>
            <a:endParaRPr lang="en-GB" dirty="0"/>
          </a:p>
        </p:txBody>
      </p:sp>
      <p:pic>
        <p:nvPicPr>
          <p:cNvPr id="4" name="Picture 3" descr="A screenshot of a computer&#10;&#10;AI-generated content may be incorrect.">
            <a:extLst>
              <a:ext uri="{FF2B5EF4-FFF2-40B4-BE49-F238E27FC236}">
                <a16:creationId xmlns:a16="http://schemas.microsoft.com/office/drawing/2014/main" id="{762B4164-274C-191B-829C-EA5583F08184}"/>
              </a:ext>
            </a:extLst>
          </p:cNvPr>
          <p:cNvPicPr>
            <a:picLocks noChangeAspect="1"/>
          </p:cNvPicPr>
          <p:nvPr/>
        </p:nvPicPr>
        <p:blipFill>
          <a:blip r:embed="rId2"/>
          <a:stretch>
            <a:fillRect/>
          </a:stretch>
        </p:blipFill>
        <p:spPr>
          <a:xfrm>
            <a:off x="5334000" y="771525"/>
            <a:ext cx="6858000" cy="5314949"/>
          </a:xfrm>
          <a:prstGeom prst="rect">
            <a:avLst/>
          </a:prstGeom>
          <a:noFill/>
        </p:spPr>
      </p:pic>
    </p:spTree>
    <p:extLst>
      <p:ext uri="{BB962C8B-B14F-4D97-AF65-F5344CB8AC3E}">
        <p14:creationId xmlns:p14="http://schemas.microsoft.com/office/powerpoint/2010/main" val="270772560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rcRect/>
          <a:stretch/>
        </p:blipFill>
        <p:spPr>
          <a:xfrm>
            <a:off x="586740" y="863340"/>
            <a:ext cx="10431368" cy="5945852"/>
          </a:xfrm>
          <a:prstGeom prst="rect">
            <a:avLst/>
          </a:prstGeom>
        </p:spPr>
      </p:pic>
    </p:spTree>
    <p:extLst>
      <p:ext uri="{BB962C8B-B14F-4D97-AF65-F5344CB8AC3E}">
        <p14:creationId xmlns:p14="http://schemas.microsoft.com/office/powerpoint/2010/main" val="256148660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97BD70C-8D9F-9968-C123-F90B2F4D0568}"/>
              </a:ext>
            </a:extLst>
          </p:cNvPr>
          <p:cNvSpPr>
            <a:spLocks noGrp="1"/>
          </p:cNvSpPr>
          <p:nvPr>
            <p:ph type="title"/>
          </p:nvPr>
        </p:nvSpPr>
        <p:spPr>
          <a:xfrm>
            <a:off x="586740" y="102973"/>
            <a:ext cx="11018520" cy="553998"/>
          </a:xfrm>
        </p:spPr>
        <p:txBody>
          <a:bodyPr/>
          <a:lstStyle/>
          <a:p>
            <a:r>
              <a:rPr lang="da-DK" dirty="0"/>
              <a:t>Watch the video to </a:t>
            </a:r>
            <a:r>
              <a:rPr lang="da-DK" dirty="0" err="1"/>
              <a:t>learn</a:t>
            </a:r>
            <a:r>
              <a:rPr lang="da-DK" dirty="0"/>
              <a:t> more…</a:t>
            </a:r>
            <a:endParaRPr lang="en-GB" dirty="0"/>
          </a:p>
        </p:txBody>
      </p:sp>
      <p:pic>
        <p:nvPicPr>
          <p:cNvPr id="9" name="Picture 8">
            <a:extLst>
              <a:ext uri="{FF2B5EF4-FFF2-40B4-BE49-F238E27FC236}">
                <a16:creationId xmlns:a16="http://schemas.microsoft.com/office/drawing/2014/main" id="{5449EBE6-CBC6-1461-4451-3D0DCE2630D3}"/>
              </a:ext>
            </a:extLst>
          </p:cNvPr>
          <p:cNvPicPr>
            <a:picLocks noChangeAspect="1"/>
          </p:cNvPicPr>
          <p:nvPr/>
        </p:nvPicPr>
        <p:blipFill>
          <a:blip r:embed="rId3"/>
          <a:stretch>
            <a:fillRect/>
          </a:stretch>
        </p:blipFill>
        <p:spPr>
          <a:xfrm>
            <a:off x="586739" y="827902"/>
            <a:ext cx="10550817" cy="5975382"/>
          </a:xfrm>
          <a:prstGeom prst="rect">
            <a:avLst/>
          </a:prstGeom>
        </p:spPr>
      </p:pic>
    </p:spTree>
    <p:extLst>
      <p:ext uri="{BB962C8B-B14F-4D97-AF65-F5344CB8AC3E}">
        <p14:creationId xmlns:p14="http://schemas.microsoft.com/office/powerpoint/2010/main" val="16896064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more?</a:t>
            </a:r>
            <a:br>
              <a:rPr lang="da-DK" dirty="0"/>
            </a:br>
            <a:br>
              <a:rPr lang="da-DK" dirty="0"/>
            </a:br>
            <a:r>
              <a:rPr lang="da-DK" dirty="0"/>
              <a:t>aka.ms/</a:t>
            </a:r>
            <a:r>
              <a:rPr lang="da-DK" dirty="0" err="1"/>
              <a:t>bcReporting</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064278"/>
            <a:ext cx="6858000" cy="4842118"/>
          </a:xfrm>
          <a:prstGeom prst="rect">
            <a:avLst/>
          </a:prstGeom>
          <a:noFill/>
        </p:spPr>
      </p:pic>
      <p:sp>
        <p:nvSpPr>
          <p:cNvPr id="2" name="Rectangle 1">
            <a:extLst>
              <a:ext uri="{FF2B5EF4-FFF2-40B4-BE49-F238E27FC236}">
                <a16:creationId xmlns:a16="http://schemas.microsoft.com/office/drawing/2014/main" id="{C31EFEED-B242-5C91-703A-681FF3757BFB}"/>
              </a:ext>
            </a:extLst>
          </p:cNvPr>
          <p:cNvSpPr/>
          <p:nvPr/>
        </p:nvSpPr>
        <p:spPr bwMode="auto">
          <a:xfrm>
            <a:off x="5473019" y="3720047"/>
            <a:ext cx="1052675"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2C130BCC-0486-9771-7C28-01D2F430FD87}"/>
              </a:ext>
            </a:extLst>
          </p:cNvPr>
          <p:cNvSpPr/>
          <p:nvPr/>
        </p:nvSpPr>
        <p:spPr bwMode="auto">
          <a:xfrm>
            <a:off x="5638800" y="4447850"/>
            <a:ext cx="1301719" cy="19180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89354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0" y="1136356"/>
            <a:ext cx="12192000" cy="6286294"/>
            <a:chOff x="-41190" y="-206412"/>
            <a:chExt cx="12192000" cy="6286294"/>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41190" y="-206412"/>
              <a:ext cx="12192000" cy="6286294"/>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6546" y="21593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AF3BD484-3806-C986-271C-989BCC1EA261}"/>
                </a:ext>
              </a:extLst>
            </p:cNvPr>
            <p:cNvSpPr txBox="1"/>
            <p:nvPr/>
          </p:nvSpPr>
          <p:spPr>
            <a:xfrm>
              <a:off x="425188" y="4996686"/>
              <a:ext cx="240038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4" name="TextBox 3">
              <a:extLst>
                <a:ext uri="{FF2B5EF4-FFF2-40B4-BE49-F238E27FC236}">
                  <a16:creationId xmlns:a16="http://schemas.microsoft.com/office/drawing/2014/main" id="{838EAD0A-F2AC-17FB-5D1E-15890FDC9854}"/>
                </a:ext>
              </a:extLst>
            </p:cNvPr>
            <p:cNvSpPr txBox="1"/>
            <p:nvPr/>
          </p:nvSpPr>
          <p:spPr>
            <a:xfrm>
              <a:off x="184827" y="3671524"/>
              <a:ext cx="1116751"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a:ln w="3175">
                  <a:noFill/>
                </a:ln>
                <a:solidFill>
                  <a:srgbClr val="0A1B45">
                    <a:lumMod val="50000"/>
                    <a:lumOff val="50000"/>
                  </a:srgbClr>
                </a:solidFill>
                <a:effectLst/>
                <a:uLnTx/>
                <a:uFillTx/>
                <a:latin typeface="Segoe UI Semibold"/>
                <a:ea typeface="+mn-ea"/>
                <a:cs typeface="Segoe UI" pitchFamily="34" charset="0"/>
              </a:rPr>
              <a:t>R</a:t>
            </a:r>
            <a:r>
              <a:rPr kumimoji="0" lang="en-GB" sz="3600" b="0" i="0" u="none" strike="noStrike" kern="1200" cap="none" spc="-50" normalizeH="0" baseline="0" noProof="0" dirty="0" err="1">
                <a:ln w="3175">
                  <a:noFill/>
                </a:ln>
                <a:solidFill>
                  <a:srgbClr val="0A1B45">
                    <a:lumMod val="50000"/>
                    <a:lumOff val="50000"/>
                  </a:srgbClr>
                </a:solidFill>
                <a:effectLst/>
                <a:uLnTx/>
                <a:uFillTx/>
                <a:latin typeface="Segoe UI Semibold"/>
                <a:ea typeface="+mn-ea"/>
                <a:cs typeface="Segoe UI" pitchFamily="34" charset="0"/>
              </a:rPr>
              <a:t>eporting</a:t>
            </a:r>
            <a:endPar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57E7F17D-10B3-5B70-3B17-C95DB468859F}"/>
              </a:ext>
            </a:extLst>
          </p:cNvPr>
          <p:cNvSpPr txBox="1"/>
          <p:nvPr/>
        </p:nvSpPr>
        <p:spPr>
          <a:xfrm>
            <a:off x="403130" y="5435478"/>
            <a:ext cx="1199129"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114530755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9D40D6A-9FA8-F18F-2402-DE22F839C08E}"/>
              </a:ext>
            </a:extLst>
          </p:cNvPr>
          <p:cNvSpPr>
            <a:spLocks noGrp="1"/>
          </p:cNvSpPr>
          <p:nvPr>
            <p:ph type="title"/>
          </p:nvPr>
        </p:nvSpPr>
        <p:spPr>
          <a:xfrm>
            <a:off x="588263" y="585788"/>
            <a:ext cx="4159950" cy="5683249"/>
          </a:xfrm>
        </p:spPr>
        <p:txBody>
          <a:bodyPr wrap="square" anchor="ctr">
            <a:normAutofit/>
          </a:bodyPr>
          <a:lstStyle/>
          <a:p>
            <a:r>
              <a:rPr lang="da-DK" dirty="0" err="1"/>
              <a:t>Want</a:t>
            </a:r>
            <a:r>
              <a:rPr lang="da-DK" dirty="0"/>
              <a:t> to </a:t>
            </a:r>
            <a:r>
              <a:rPr lang="da-DK" dirty="0" err="1"/>
              <a:t>learn</a:t>
            </a:r>
            <a:r>
              <a:rPr lang="da-DK" dirty="0"/>
              <a:t> </a:t>
            </a:r>
            <a:r>
              <a:rPr lang="da-DK" dirty="0" err="1"/>
              <a:t>through</a:t>
            </a:r>
            <a:r>
              <a:rPr lang="da-DK" dirty="0"/>
              <a:t> </a:t>
            </a:r>
            <a:r>
              <a:rPr lang="da-DK" dirty="0" err="1"/>
              <a:t>examples</a:t>
            </a:r>
            <a:r>
              <a:rPr lang="da-DK" dirty="0"/>
              <a:t>?</a:t>
            </a:r>
            <a:br>
              <a:rPr lang="da-DK" dirty="0"/>
            </a:br>
            <a:br>
              <a:rPr lang="da-DK" dirty="0"/>
            </a:br>
            <a:r>
              <a:rPr lang="da-DK" dirty="0"/>
              <a:t>aka.ms/</a:t>
            </a:r>
            <a:br>
              <a:rPr lang="da-DK" dirty="0"/>
            </a:br>
            <a:r>
              <a:rPr lang="da-DK" dirty="0" err="1"/>
              <a:t>bcExcelSamples</a:t>
            </a:r>
            <a:endParaRPr lang="en-GB" dirty="0"/>
          </a:p>
        </p:txBody>
      </p:sp>
      <p:pic>
        <p:nvPicPr>
          <p:cNvPr id="13" name="Picture 12">
            <a:extLst>
              <a:ext uri="{FF2B5EF4-FFF2-40B4-BE49-F238E27FC236}">
                <a16:creationId xmlns:a16="http://schemas.microsoft.com/office/drawing/2014/main" id="{7DDFF53F-1B33-A719-532D-59D05A28EEED}"/>
              </a:ext>
            </a:extLst>
          </p:cNvPr>
          <p:cNvPicPr>
            <a:picLocks noChangeAspect="1"/>
          </p:cNvPicPr>
          <p:nvPr/>
        </p:nvPicPr>
        <p:blipFill>
          <a:blip r:embed="rId3"/>
          <a:srcRect/>
          <a:stretch/>
        </p:blipFill>
        <p:spPr>
          <a:xfrm>
            <a:off x="5334000" y="1119220"/>
            <a:ext cx="6858000" cy="4732233"/>
          </a:xfrm>
          <a:prstGeom prst="rect">
            <a:avLst/>
          </a:prstGeom>
          <a:noFill/>
        </p:spPr>
      </p:pic>
    </p:spTree>
    <p:extLst>
      <p:ext uri="{BB962C8B-B14F-4D97-AF65-F5344CB8AC3E}">
        <p14:creationId xmlns:p14="http://schemas.microsoft.com/office/powerpoint/2010/main" val="27981305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15AC6DE-8A66-EAB5-98D8-0D5251E29D7A}"/>
              </a:ext>
            </a:extLst>
          </p:cNvPr>
          <p:cNvSpPr>
            <a:spLocks noGrp="1"/>
          </p:cNvSpPr>
          <p:nvPr>
            <p:ph type="title"/>
          </p:nvPr>
        </p:nvSpPr>
        <p:spPr/>
        <p:txBody>
          <a:bodyPr/>
          <a:lstStyle/>
          <a:p>
            <a:r>
              <a:rPr lang="da-DK" dirty="0" err="1"/>
              <a:t>Want</a:t>
            </a:r>
            <a:r>
              <a:rPr lang="da-DK" dirty="0"/>
              <a:t> to </a:t>
            </a:r>
            <a:r>
              <a:rPr lang="da-DK" dirty="0" err="1"/>
              <a:t>learn</a:t>
            </a:r>
            <a:r>
              <a:rPr lang="da-DK" dirty="0"/>
              <a:t> more </a:t>
            </a:r>
            <a:r>
              <a:rPr lang="da-DK" dirty="0" err="1"/>
              <a:t>about</a:t>
            </a:r>
            <a:r>
              <a:rPr lang="da-DK" dirty="0"/>
              <a:t> AL </a:t>
            </a:r>
            <a:r>
              <a:rPr lang="da-DK" dirty="0" err="1"/>
              <a:t>queries</a:t>
            </a:r>
            <a:r>
              <a:rPr lang="da-DK" dirty="0"/>
              <a:t>?</a:t>
            </a:r>
            <a:endParaRPr lang="en-GB" dirty="0"/>
          </a:p>
        </p:txBody>
      </p:sp>
      <p:pic>
        <p:nvPicPr>
          <p:cNvPr id="6" name="Picture 5">
            <a:extLst>
              <a:ext uri="{FF2B5EF4-FFF2-40B4-BE49-F238E27FC236}">
                <a16:creationId xmlns:a16="http://schemas.microsoft.com/office/drawing/2014/main" id="{C1B551C6-5694-EAAE-58A8-DF7C027E52E1}"/>
              </a:ext>
            </a:extLst>
          </p:cNvPr>
          <p:cNvPicPr>
            <a:picLocks noChangeAspect="1"/>
          </p:cNvPicPr>
          <p:nvPr/>
        </p:nvPicPr>
        <p:blipFill>
          <a:blip r:embed="rId2"/>
          <a:stretch>
            <a:fillRect/>
          </a:stretch>
        </p:blipFill>
        <p:spPr>
          <a:xfrm>
            <a:off x="588263" y="1253397"/>
            <a:ext cx="9764011" cy="5573380"/>
          </a:xfrm>
          <a:prstGeom prst="rect">
            <a:avLst/>
          </a:prstGeom>
        </p:spPr>
      </p:pic>
      <p:sp>
        <p:nvSpPr>
          <p:cNvPr id="7" name="TextBox 6">
            <a:extLst>
              <a:ext uri="{FF2B5EF4-FFF2-40B4-BE49-F238E27FC236}">
                <a16:creationId xmlns:a16="http://schemas.microsoft.com/office/drawing/2014/main" id="{B36BBE72-516D-97CB-474F-F1F09A308C1A}"/>
              </a:ext>
            </a:extLst>
          </p:cNvPr>
          <p:cNvSpPr txBox="1"/>
          <p:nvPr/>
        </p:nvSpPr>
        <p:spPr>
          <a:xfrm>
            <a:off x="711125" y="2324590"/>
            <a:ext cx="1767540"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7458CD29-5DAE-A7D5-DAEE-682BA2AF4E85}"/>
              </a:ext>
            </a:extLst>
          </p:cNvPr>
          <p:cNvSpPr txBox="1"/>
          <p:nvPr/>
        </p:nvSpPr>
        <p:spPr>
          <a:xfrm>
            <a:off x="827098" y="3479856"/>
            <a:ext cx="912492" cy="241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
        <p:nvSpPr>
          <p:cNvPr id="10" name="TextBox 9">
            <a:extLst>
              <a:ext uri="{FF2B5EF4-FFF2-40B4-BE49-F238E27FC236}">
                <a16:creationId xmlns:a16="http://schemas.microsoft.com/office/drawing/2014/main" id="{62BBA105-DD1F-8CFB-1F95-B3FD80D1DA12}"/>
              </a:ext>
            </a:extLst>
          </p:cNvPr>
          <p:cNvSpPr txBox="1"/>
          <p:nvPr/>
        </p:nvSpPr>
        <p:spPr>
          <a:xfrm>
            <a:off x="927233" y="4454985"/>
            <a:ext cx="1807045" cy="20617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099602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1AF606-BC30-0A41-247C-CC4372AF4832}"/>
              </a:ext>
            </a:extLst>
          </p:cNvPr>
          <p:cNvSpPr>
            <a:spLocks noGrp="1"/>
          </p:cNvSpPr>
          <p:nvPr>
            <p:ph type="title"/>
          </p:nvPr>
        </p:nvSpPr>
        <p:spPr>
          <a:xfrm>
            <a:off x="182407" y="96480"/>
            <a:ext cx="11018520" cy="553998"/>
          </a:xfrm>
        </p:spPr>
        <p:txBody>
          <a:bodyPr/>
          <a:lstStyle/>
          <a:p>
            <a:r>
              <a:rPr lang="da-DK" dirty="0"/>
              <a:t>Analytics content and </a:t>
            </a:r>
            <a:r>
              <a:rPr lang="da-DK" dirty="0" err="1"/>
              <a:t>choice</a:t>
            </a:r>
            <a:r>
              <a:rPr lang="da-DK" dirty="0"/>
              <a:t> of </a:t>
            </a:r>
            <a:r>
              <a:rPr lang="da-DK" dirty="0" err="1"/>
              <a:t>technology</a:t>
            </a:r>
            <a:endParaRPr lang="da-DK" dirty="0"/>
          </a:p>
        </p:txBody>
      </p:sp>
      <p:sp>
        <p:nvSpPr>
          <p:cNvPr id="4" name="Text Placeholder 3">
            <a:extLst>
              <a:ext uri="{FF2B5EF4-FFF2-40B4-BE49-F238E27FC236}">
                <a16:creationId xmlns:a16="http://schemas.microsoft.com/office/drawing/2014/main" id="{DBB11600-8123-BC53-90EA-DE06C01AB6FE}"/>
              </a:ext>
            </a:extLst>
          </p:cNvPr>
          <p:cNvSpPr>
            <a:spLocks noGrp="1"/>
          </p:cNvSpPr>
          <p:nvPr>
            <p:ph type="body" sz="quarter" idx="14"/>
          </p:nvPr>
        </p:nvSpPr>
        <p:spPr>
          <a:xfrm>
            <a:off x="585217" y="2390775"/>
            <a:ext cx="3264408" cy="1415772"/>
          </a:xfrm>
        </p:spPr>
        <p:txBody>
          <a:bodyPr/>
          <a:lstStyle/>
          <a:p>
            <a:r>
              <a:rPr lang="da-DK"/>
              <a:t>Security model </a:t>
            </a:r>
            <a:r>
              <a:rPr lang="da-DK" err="1"/>
              <a:t>preserved</a:t>
            </a:r>
            <a:endParaRPr lang="da-DK"/>
          </a:p>
          <a:p>
            <a:r>
              <a:rPr lang="da-DK"/>
              <a:t>Live data</a:t>
            </a:r>
          </a:p>
          <a:p>
            <a:r>
              <a:rPr lang="da-DK"/>
              <a:t>Pivot data</a:t>
            </a:r>
          </a:p>
          <a:p>
            <a:r>
              <a:rPr lang="da-DK" err="1"/>
              <a:t>Share</a:t>
            </a:r>
            <a:r>
              <a:rPr lang="da-DK"/>
              <a:t> the data</a:t>
            </a:r>
          </a:p>
        </p:txBody>
      </p:sp>
      <p:sp>
        <p:nvSpPr>
          <p:cNvPr id="5" name="Text Placeholder 4">
            <a:extLst>
              <a:ext uri="{FF2B5EF4-FFF2-40B4-BE49-F238E27FC236}">
                <a16:creationId xmlns:a16="http://schemas.microsoft.com/office/drawing/2014/main" id="{55688D38-3B47-C991-EC34-CAA1B3D0FA22}"/>
              </a:ext>
            </a:extLst>
          </p:cNvPr>
          <p:cNvSpPr>
            <a:spLocks noGrp="1"/>
          </p:cNvSpPr>
          <p:nvPr>
            <p:ph type="body" sz="quarter" idx="15"/>
          </p:nvPr>
        </p:nvSpPr>
        <p:spPr/>
        <p:txBody>
          <a:bodyPr/>
          <a:lstStyle/>
          <a:p>
            <a:r>
              <a:rPr lang="da-DK"/>
              <a:t>Security model </a:t>
            </a:r>
            <a:r>
              <a:rPr lang="da-DK" err="1"/>
              <a:t>preserved</a:t>
            </a:r>
            <a:endParaRPr lang="da-DK"/>
          </a:p>
          <a:p>
            <a:r>
              <a:rPr lang="da-DK"/>
              <a:t>Live data</a:t>
            </a:r>
          </a:p>
          <a:p>
            <a:r>
              <a:rPr lang="da-DK"/>
              <a:t>Guide the user with a </a:t>
            </a:r>
            <a:r>
              <a:rPr lang="da-DK" err="1"/>
              <a:t>request</a:t>
            </a:r>
            <a:r>
              <a:rPr lang="da-DK"/>
              <a:t> page</a:t>
            </a:r>
          </a:p>
          <a:p>
            <a:r>
              <a:rPr lang="da-DK" err="1"/>
              <a:t>Share</a:t>
            </a:r>
            <a:r>
              <a:rPr lang="da-DK"/>
              <a:t> the data</a:t>
            </a:r>
          </a:p>
          <a:p>
            <a:r>
              <a:rPr lang="da-DK"/>
              <a:t>Pivot data</a:t>
            </a:r>
          </a:p>
          <a:p>
            <a:r>
              <a:rPr lang="da-DK" err="1"/>
              <a:t>Slicers</a:t>
            </a:r>
            <a:r>
              <a:rPr lang="da-DK"/>
              <a:t> + </a:t>
            </a:r>
            <a:r>
              <a:rPr lang="da-DK" err="1"/>
              <a:t>visuals</a:t>
            </a:r>
            <a:endParaRPr lang="da-DK"/>
          </a:p>
          <a:p>
            <a:endParaRPr lang="da-DK"/>
          </a:p>
        </p:txBody>
      </p:sp>
      <p:sp>
        <p:nvSpPr>
          <p:cNvPr id="11" name="Text Placeholder 10">
            <a:extLst>
              <a:ext uri="{FF2B5EF4-FFF2-40B4-BE49-F238E27FC236}">
                <a16:creationId xmlns:a16="http://schemas.microsoft.com/office/drawing/2014/main" id="{23AAA097-3D90-3287-5215-4E6F75BB7156}"/>
              </a:ext>
            </a:extLst>
          </p:cNvPr>
          <p:cNvSpPr>
            <a:spLocks noGrp="1"/>
          </p:cNvSpPr>
          <p:nvPr>
            <p:ph type="body" sz="quarter" idx="19"/>
          </p:nvPr>
        </p:nvSpPr>
        <p:spPr>
          <a:xfrm>
            <a:off x="8342375" y="2390775"/>
            <a:ext cx="3264408" cy="2893100"/>
          </a:xfrm>
        </p:spPr>
        <p:txBody>
          <a:bodyPr/>
          <a:lstStyle/>
          <a:p>
            <a:r>
              <a:rPr lang="da-DK"/>
              <a:t>New security model</a:t>
            </a:r>
          </a:p>
          <a:p>
            <a:r>
              <a:rPr lang="da-DK" err="1"/>
              <a:t>Refresh</a:t>
            </a:r>
            <a:r>
              <a:rPr lang="da-DK"/>
              <a:t> </a:t>
            </a:r>
            <a:r>
              <a:rPr lang="da-DK" err="1"/>
              <a:t>needed</a:t>
            </a:r>
            <a:r>
              <a:rPr lang="da-DK"/>
              <a:t> (for </a:t>
            </a:r>
            <a:r>
              <a:rPr lang="da-DK" err="1"/>
              <a:t>now</a:t>
            </a:r>
            <a:r>
              <a:rPr lang="da-DK"/>
              <a:t>)</a:t>
            </a:r>
          </a:p>
          <a:p>
            <a:r>
              <a:rPr lang="da-DK" err="1"/>
              <a:t>Curated</a:t>
            </a:r>
            <a:r>
              <a:rPr lang="da-DK"/>
              <a:t> data </a:t>
            </a:r>
            <a:r>
              <a:rPr lang="da-DK" err="1"/>
              <a:t>stories</a:t>
            </a:r>
            <a:endParaRPr lang="da-DK"/>
          </a:p>
          <a:p>
            <a:r>
              <a:rPr lang="da-DK"/>
              <a:t>Slices, </a:t>
            </a:r>
            <a:r>
              <a:rPr lang="da-DK" err="1"/>
              <a:t>KPIs</a:t>
            </a:r>
            <a:r>
              <a:rPr lang="da-DK"/>
              <a:t>, </a:t>
            </a:r>
            <a:r>
              <a:rPr lang="da-DK" err="1"/>
              <a:t>visuals</a:t>
            </a:r>
            <a:endParaRPr lang="da-DK"/>
          </a:p>
          <a:p>
            <a:r>
              <a:rPr lang="da-DK"/>
              <a:t>Not for </a:t>
            </a:r>
            <a:r>
              <a:rPr lang="da-DK" err="1"/>
              <a:t>pivoting</a:t>
            </a:r>
            <a:r>
              <a:rPr lang="da-DK"/>
              <a:t> data</a:t>
            </a:r>
          </a:p>
          <a:p>
            <a:r>
              <a:rPr lang="da-DK" err="1"/>
              <a:t>Share</a:t>
            </a:r>
            <a:r>
              <a:rPr lang="da-DK"/>
              <a:t> the data</a:t>
            </a:r>
          </a:p>
          <a:p>
            <a:endParaRPr lang="da-DK"/>
          </a:p>
          <a:p>
            <a:endParaRPr lang="en-GB"/>
          </a:p>
        </p:txBody>
      </p:sp>
      <p:pic>
        <p:nvPicPr>
          <p:cNvPr id="22" name="Picture 2" descr="Microsoft 365 Business Central Wave 1 2023 video">
            <a:extLst>
              <a:ext uri="{FF2B5EF4-FFF2-40B4-BE49-F238E27FC236}">
                <a16:creationId xmlns:a16="http://schemas.microsoft.com/office/drawing/2014/main" id="{7FB5BFB1-A3A4-E75D-96FB-A19748EA4324}"/>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579418" y="1438275"/>
            <a:ext cx="846138" cy="846138"/>
          </a:xfrm>
          <a:prstGeom prst="rect">
            <a:avLst/>
          </a:prstGeom>
          <a:noFill/>
          <a:extLst>
            <a:ext uri="{909E8E84-426E-40DD-AFC4-6F175D3DCCD1}">
              <a14:hiddenFill xmlns:a14="http://schemas.microsoft.com/office/drawing/2010/main">
                <a:solidFill>
                  <a:srgbClr val="FFFFFF"/>
                </a:solidFill>
              </a14:hiddenFill>
            </a:ext>
          </a:extLst>
        </p:spPr>
      </p:pic>
      <p:pic>
        <p:nvPicPr>
          <p:cNvPr id="24" name="Content Placeholder 23" descr="Icon&#10;&#10;Description automatically generated">
            <a:extLst>
              <a:ext uri="{FF2B5EF4-FFF2-40B4-BE49-F238E27FC236}">
                <a16:creationId xmlns:a16="http://schemas.microsoft.com/office/drawing/2014/main" id="{51013D63-6C91-48C0-A0CD-AA25EB1F9F8F}"/>
              </a:ext>
            </a:extLst>
          </p:cNvPr>
          <p:cNvPicPr>
            <a:picLocks noGrp="1" noChangeAspect="1"/>
          </p:cNvPicPr>
          <p:nvPr>
            <p:ph sz="quarter" idx="4294967295"/>
          </p:nvPr>
        </p:nvPicPr>
        <p:blipFill>
          <a:blip r:embed="rId4"/>
          <a:stretch>
            <a:fillRect/>
          </a:stretch>
        </p:blipFill>
        <p:spPr>
          <a:xfrm>
            <a:off x="8942983" y="987425"/>
            <a:ext cx="1747837" cy="1747838"/>
          </a:xfrm>
          <a:prstGeom prst="rect">
            <a:avLst/>
          </a:prstGeom>
        </p:spPr>
      </p:pic>
      <p:pic>
        <p:nvPicPr>
          <p:cNvPr id="8" name="Picture 7" descr="A green square with white x on it&#10;&#10;Description automatically generated">
            <a:extLst>
              <a:ext uri="{FF2B5EF4-FFF2-40B4-BE49-F238E27FC236}">
                <a16:creationId xmlns:a16="http://schemas.microsoft.com/office/drawing/2014/main" id="{73E6AED7-40CF-D99E-1179-2464D9E7EF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bwMode="auto">
          <a:xfrm>
            <a:off x="4876603" y="1107115"/>
            <a:ext cx="2009861" cy="133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9595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F4D08-DBFB-339B-6A6D-B5F0064BF973}"/>
              </a:ext>
            </a:extLst>
          </p:cNvPr>
          <p:cNvSpPr>
            <a:spLocks noGrp="1"/>
          </p:cNvSpPr>
          <p:nvPr>
            <p:ph type="title"/>
          </p:nvPr>
        </p:nvSpPr>
        <p:spPr/>
        <p:txBody>
          <a:bodyPr/>
          <a:lstStyle/>
          <a:p>
            <a:r>
              <a:rPr lang="da-DK" dirty="0"/>
              <a:t>Watch the video to </a:t>
            </a:r>
            <a:r>
              <a:rPr lang="da-DK" dirty="0" err="1"/>
              <a:t>learn</a:t>
            </a:r>
            <a:r>
              <a:rPr lang="da-DK" dirty="0"/>
              <a:t> more…</a:t>
            </a:r>
            <a:endParaRPr lang="en-GB" dirty="0"/>
          </a:p>
        </p:txBody>
      </p:sp>
      <p:pic>
        <p:nvPicPr>
          <p:cNvPr id="4" name="Picture 3">
            <a:extLst>
              <a:ext uri="{FF2B5EF4-FFF2-40B4-BE49-F238E27FC236}">
                <a16:creationId xmlns:a16="http://schemas.microsoft.com/office/drawing/2014/main" id="{40294BAB-E6C6-4F8E-E5A3-8B8EC5D478ED}"/>
              </a:ext>
            </a:extLst>
          </p:cNvPr>
          <p:cNvPicPr>
            <a:picLocks noChangeAspect="1"/>
          </p:cNvPicPr>
          <p:nvPr/>
        </p:nvPicPr>
        <p:blipFill>
          <a:blip r:embed="rId3"/>
          <a:stretch>
            <a:fillRect/>
          </a:stretch>
        </p:blipFill>
        <p:spPr>
          <a:xfrm>
            <a:off x="588263" y="1150804"/>
            <a:ext cx="9968020" cy="5675971"/>
          </a:xfrm>
          <a:prstGeom prst="rect">
            <a:avLst/>
          </a:prstGeom>
        </p:spPr>
      </p:pic>
    </p:spTree>
    <p:extLst>
      <p:ext uri="{BB962C8B-B14F-4D97-AF65-F5344CB8AC3E}">
        <p14:creationId xmlns:p14="http://schemas.microsoft.com/office/powerpoint/2010/main" val="8951684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84659-98F6-DAEC-D609-85584B9221B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A951BD-14ED-E3E8-2BA5-D7CC79E97845}"/>
              </a:ext>
            </a:extLst>
          </p:cNvPr>
          <p:cNvSpPr>
            <a:spLocks noGrp="1"/>
          </p:cNvSpPr>
          <p:nvPr>
            <p:ph type="title"/>
          </p:nvPr>
        </p:nvSpPr>
        <p:spPr>
          <a:xfrm>
            <a:off x="588263" y="56233"/>
            <a:ext cx="11018520" cy="553998"/>
          </a:xfrm>
        </p:spPr>
        <p:txBody>
          <a:bodyPr wrap="square" anchor="t">
            <a:normAutofit/>
          </a:bodyPr>
          <a:lstStyle/>
          <a:p>
            <a:pPr>
              <a:defRPr/>
            </a:pPr>
            <a:r>
              <a:rPr lang="en-GB" dirty="0"/>
              <a:t>aka.ms/</a:t>
            </a:r>
            <a:r>
              <a:rPr lang="en-GB" dirty="0" err="1"/>
              <a:t>bc</a:t>
            </a:r>
            <a:r>
              <a:rPr lang="en-GB" dirty="0" err="1">
                <a:solidFill>
                  <a:schemeClr val="accent1"/>
                </a:solidFill>
              </a:rPr>
              <a:t>Inventory</a:t>
            </a:r>
            <a:r>
              <a:rPr lang="en-GB" dirty="0" err="1"/>
              <a:t>Analytics</a:t>
            </a:r>
            <a:endParaRPr kumimoji="0" lang="en-GB" b="0" i="0" u="none" strike="noStrike" kern="1200" cap="none" spc="-50" normalizeH="0" baseline="0" noProof="0" dirty="0">
              <a:ln w="3175">
                <a:noFill/>
              </a:ln>
              <a:effectLst/>
              <a:uLnTx/>
              <a:uFillTx/>
            </a:endParaRPr>
          </a:p>
        </p:txBody>
      </p:sp>
      <p:pic>
        <p:nvPicPr>
          <p:cNvPr id="5" name="Picture 4" descr="A screenshot of a computer&#10;&#10;AI-generated content may be incorrect.">
            <a:extLst>
              <a:ext uri="{FF2B5EF4-FFF2-40B4-BE49-F238E27FC236}">
                <a16:creationId xmlns:a16="http://schemas.microsoft.com/office/drawing/2014/main" id="{9B501020-4EF4-ABB1-1DC3-E1DC4EDF6878}"/>
              </a:ext>
            </a:extLst>
          </p:cNvPr>
          <p:cNvPicPr>
            <a:picLocks noChangeAspect="1"/>
          </p:cNvPicPr>
          <p:nvPr/>
        </p:nvPicPr>
        <p:blipFill>
          <a:blip r:embed="rId3"/>
          <a:stretch>
            <a:fillRect/>
          </a:stretch>
        </p:blipFill>
        <p:spPr>
          <a:xfrm>
            <a:off x="588263" y="1205278"/>
            <a:ext cx="9993350" cy="5796142"/>
          </a:xfrm>
          <a:prstGeom prst="rect">
            <a:avLst/>
          </a:prstGeom>
          <a:noFill/>
        </p:spPr>
      </p:pic>
    </p:spTree>
    <p:extLst>
      <p:ext uri="{BB962C8B-B14F-4D97-AF65-F5344CB8AC3E}">
        <p14:creationId xmlns:p14="http://schemas.microsoft.com/office/powerpoint/2010/main" val="356948924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A7739-87BF-5451-E0EB-5D22CC394173}"/>
              </a:ext>
            </a:extLst>
          </p:cNvPr>
          <p:cNvSpPr>
            <a:spLocks noGrp="1"/>
          </p:cNvSpPr>
          <p:nvPr>
            <p:ph type="title"/>
          </p:nvPr>
        </p:nvSpPr>
        <p:spPr>
          <a:xfrm>
            <a:off x="588263" y="585788"/>
            <a:ext cx="4159950" cy="5683249"/>
          </a:xfrm>
        </p:spPr>
        <p:txBody>
          <a:bodyPr wrap="square" anchor="ctr">
            <a:normAutofit/>
          </a:bodyPr>
          <a:lstStyle/>
          <a:p>
            <a:r>
              <a:rPr lang="en-GB" dirty="0">
                <a:solidFill>
                  <a:schemeClr val="accent1"/>
                </a:solidFill>
              </a:rPr>
              <a:t>Inventory</a:t>
            </a:r>
            <a:r>
              <a:rPr lang="en-GB" dirty="0"/>
              <a:t> Power BI app</a:t>
            </a:r>
          </a:p>
        </p:txBody>
      </p:sp>
      <p:pic>
        <p:nvPicPr>
          <p:cNvPr id="5" name="Picture 4" descr="A screenshot of a document&#10;&#10;AI-generated content may be incorrect.">
            <a:extLst>
              <a:ext uri="{FF2B5EF4-FFF2-40B4-BE49-F238E27FC236}">
                <a16:creationId xmlns:a16="http://schemas.microsoft.com/office/drawing/2014/main" id="{F8132973-C802-21AA-6975-C474E1AE1DF2}"/>
              </a:ext>
            </a:extLst>
          </p:cNvPr>
          <p:cNvPicPr>
            <a:picLocks noChangeAspect="1"/>
          </p:cNvPicPr>
          <p:nvPr/>
        </p:nvPicPr>
        <p:blipFill>
          <a:blip r:embed="rId3"/>
          <a:stretch>
            <a:fillRect/>
          </a:stretch>
        </p:blipFill>
        <p:spPr>
          <a:xfrm>
            <a:off x="5574030" y="0"/>
            <a:ext cx="6377940" cy="6858000"/>
          </a:xfrm>
          <a:prstGeom prst="rect">
            <a:avLst/>
          </a:prstGeom>
          <a:noFill/>
        </p:spPr>
      </p:pic>
    </p:spTree>
    <p:extLst>
      <p:ext uri="{BB962C8B-B14F-4D97-AF65-F5344CB8AC3E}">
        <p14:creationId xmlns:p14="http://schemas.microsoft.com/office/powerpoint/2010/main" val="192793264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creenshot of the Inventory Overview Power BI Report">
            <a:extLst>
              <a:ext uri="{FF2B5EF4-FFF2-40B4-BE49-F238E27FC236}">
                <a16:creationId xmlns:a16="http://schemas.microsoft.com/office/drawing/2014/main" id="{2D5738F0-49A6-16BD-658C-B5E3CAA8F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50438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BE66C-4031-329B-FA35-4807A09474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026E19-EF81-0461-569D-A61AF67C4990}"/>
              </a:ext>
            </a:extLst>
          </p:cNvPr>
          <p:cNvSpPr>
            <a:spLocks noGrp="1"/>
          </p:cNvSpPr>
          <p:nvPr>
            <p:ph type="title"/>
          </p:nvPr>
        </p:nvSpPr>
        <p:spPr>
          <a:xfrm>
            <a:off x="588263" y="585788"/>
            <a:ext cx="4159950" cy="5683249"/>
          </a:xfrm>
        </p:spPr>
        <p:txBody>
          <a:bodyPr wrap="square" anchor="ctr">
            <a:normAutofit/>
          </a:bodyPr>
          <a:lstStyle/>
          <a:p>
            <a:r>
              <a:rPr lang="en-GB" dirty="0">
                <a:solidFill>
                  <a:schemeClr val="accent1"/>
                </a:solidFill>
              </a:rPr>
              <a:t>Inventory Valuation</a:t>
            </a:r>
            <a:r>
              <a:rPr lang="en-GB" dirty="0"/>
              <a:t> Power BI app</a:t>
            </a:r>
          </a:p>
        </p:txBody>
      </p:sp>
      <p:pic>
        <p:nvPicPr>
          <p:cNvPr id="5" name="Picture 4">
            <a:extLst>
              <a:ext uri="{FF2B5EF4-FFF2-40B4-BE49-F238E27FC236}">
                <a16:creationId xmlns:a16="http://schemas.microsoft.com/office/drawing/2014/main" id="{8C3E9020-9224-8C98-3DB0-01EFD93879B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74030" y="2304124"/>
            <a:ext cx="6377940" cy="2249752"/>
          </a:xfrm>
          <a:prstGeom prst="rect">
            <a:avLst/>
          </a:prstGeom>
          <a:noFill/>
        </p:spPr>
      </p:pic>
    </p:spTree>
    <p:extLst>
      <p:ext uri="{BB962C8B-B14F-4D97-AF65-F5344CB8AC3E}">
        <p14:creationId xmlns:p14="http://schemas.microsoft.com/office/powerpoint/2010/main" val="50777492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8B0C4C-1D31-6070-BE3E-7FAD35AE39C5}"/>
            </a:ext>
          </a:extLst>
        </p:cNvPr>
        <p:cNvGrpSpPr/>
        <p:nvPr/>
      </p:nvGrpSpPr>
      <p:grpSpPr>
        <a:xfrm>
          <a:off x="0" y="0"/>
          <a:ext cx="0" cy="0"/>
          <a:chOff x="0" y="0"/>
          <a:chExt cx="0" cy="0"/>
        </a:xfrm>
      </p:grpSpPr>
      <p:pic>
        <p:nvPicPr>
          <p:cNvPr id="2050" name="Picture 2">
            <a:extLst>
              <a:ext uri="{FF2B5EF4-FFF2-40B4-BE49-F238E27FC236}">
                <a16:creationId xmlns:a16="http://schemas.microsoft.com/office/drawing/2014/main" id="{756ADAED-E12A-8340-BB44-333B253FC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779" b="1"/>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34369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349F-8BAC-CAED-5E56-9368FF413EED}"/>
              </a:ext>
            </a:extLst>
          </p:cNvPr>
          <p:cNvSpPr>
            <a:spLocks noGrp="1"/>
          </p:cNvSpPr>
          <p:nvPr>
            <p:ph type="title"/>
          </p:nvPr>
        </p:nvSpPr>
        <p:spPr>
          <a:xfrm>
            <a:off x="588263" y="585788"/>
            <a:ext cx="4159950" cy="5683249"/>
          </a:xfrm>
        </p:spPr>
        <p:txBody>
          <a:bodyPr wrap="square" anchor="ctr">
            <a:normAutofit/>
          </a:bodyPr>
          <a:lstStyle/>
          <a:p>
            <a:r>
              <a:rPr lang="en-GB" dirty="0">
                <a:solidFill>
                  <a:schemeClr val="accent1"/>
                </a:solidFill>
              </a:rPr>
              <a:t>Inventory</a:t>
            </a:r>
            <a:r>
              <a:rPr lang="en-GB" dirty="0"/>
              <a:t> ad-hoc analysis scenarios</a:t>
            </a:r>
          </a:p>
        </p:txBody>
      </p:sp>
      <p:pic>
        <p:nvPicPr>
          <p:cNvPr id="5" name="Picture 4">
            <a:extLst>
              <a:ext uri="{FF2B5EF4-FFF2-40B4-BE49-F238E27FC236}">
                <a16:creationId xmlns:a16="http://schemas.microsoft.com/office/drawing/2014/main" id="{A28F1578-1FAC-3CE8-61FC-694D70825289}"/>
              </a:ext>
            </a:extLst>
          </p:cNvPr>
          <p:cNvPicPr>
            <a:picLocks noChangeAspect="1"/>
          </p:cNvPicPr>
          <p:nvPr/>
        </p:nvPicPr>
        <p:blipFill>
          <a:blip r:embed="rId3"/>
          <a:stretch>
            <a:fillRect/>
          </a:stretch>
        </p:blipFill>
        <p:spPr>
          <a:xfrm>
            <a:off x="5334000" y="728662"/>
            <a:ext cx="6858000" cy="5400675"/>
          </a:xfrm>
          <a:prstGeom prst="rect">
            <a:avLst/>
          </a:prstGeom>
          <a:noFill/>
        </p:spPr>
      </p:pic>
    </p:spTree>
    <p:extLst>
      <p:ext uri="{BB962C8B-B14F-4D97-AF65-F5344CB8AC3E}">
        <p14:creationId xmlns:p14="http://schemas.microsoft.com/office/powerpoint/2010/main" val="90551414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xample of how to do a dead stock data analysis on the Item Ledger Entries page.">
            <a:extLst>
              <a:ext uri="{FF2B5EF4-FFF2-40B4-BE49-F238E27FC236}">
                <a16:creationId xmlns:a16="http://schemas.microsoft.com/office/drawing/2014/main" id="{42FF4735-263E-B246-FF01-8D376828E8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81"/>
          <a:stretch/>
        </p:blipFill>
        <p:spPr bwMode="auto">
          <a:xfrm>
            <a:off x="20" y="10"/>
            <a:ext cx="12191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6748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FBA6F10-9993-2D7D-453E-181743E2E609}"/>
              </a:ext>
            </a:extLst>
          </p:cNvPr>
          <p:cNvSpPr>
            <a:spLocks noGrp="1"/>
          </p:cNvSpPr>
          <p:nvPr>
            <p:ph type="title"/>
          </p:nvPr>
        </p:nvSpPr>
        <p:spPr>
          <a:xfrm>
            <a:off x="588263" y="64548"/>
            <a:ext cx="11018520" cy="553998"/>
          </a:xfrm>
        </p:spPr>
        <p:txBody>
          <a:bodyPr wrap="square" anchor="t">
            <a:normAutofit/>
          </a:bodyPr>
          <a:lstStyle/>
          <a:p>
            <a:r>
              <a:rPr lang="en-US" dirty="0"/>
              <a:t>New in 26.1</a:t>
            </a:r>
            <a:endParaRPr lang="en-GB" dirty="0"/>
          </a:p>
        </p:txBody>
      </p:sp>
      <p:pic>
        <p:nvPicPr>
          <p:cNvPr id="2" name="x_x__x0000_i1028" descr="A screenshot of a computer&#10;&#10;AI-generated content may be incorrect.">
            <a:extLst>
              <a:ext uri="{FF2B5EF4-FFF2-40B4-BE49-F238E27FC236}">
                <a16:creationId xmlns:a16="http://schemas.microsoft.com/office/drawing/2014/main" id="{72B79C84-71BE-E3BE-E28E-4FEF344B65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88263" y="848319"/>
            <a:ext cx="10301410" cy="6000572"/>
          </a:xfrm>
          <a:prstGeom prst="rect">
            <a:avLst/>
          </a:prstGeom>
          <a:noFill/>
          <a:ln>
            <a:noFill/>
          </a:ln>
        </p:spPr>
      </p:pic>
    </p:spTree>
    <p:extLst>
      <p:ext uri="{BB962C8B-B14F-4D97-AF65-F5344CB8AC3E}">
        <p14:creationId xmlns:p14="http://schemas.microsoft.com/office/powerpoint/2010/main" val="411955890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1E5B-F6EF-9C3D-3551-84FEDD908D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11C60B-00DF-9F38-0C16-D4F35B22D094}"/>
              </a:ext>
            </a:extLst>
          </p:cNvPr>
          <p:cNvSpPr>
            <a:spLocks noGrp="1"/>
          </p:cNvSpPr>
          <p:nvPr>
            <p:ph type="title"/>
          </p:nvPr>
        </p:nvSpPr>
        <p:spPr>
          <a:xfrm>
            <a:off x="588263" y="585788"/>
            <a:ext cx="4159950" cy="5683249"/>
          </a:xfrm>
        </p:spPr>
        <p:txBody>
          <a:bodyPr wrap="square" anchor="ctr">
            <a:normAutofit/>
          </a:bodyPr>
          <a:lstStyle/>
          <a:p>
            <a:r>
              <a:rPr lang="en-GB" dirty="0">
                <a:solidFill>
                  <a:schemeClr val="accent1"/>
                </a:solidFill>
              </a:rPr>
              <a:t>Inventory</a:t>
            </a:r>
            <a:r>
              <a:rPr lang="en-GB" dirty="0"/>
              <a:t> reports</a:t>
            </a:r>
          </a:p>
        </p:txBody>
      </p:sp>
      <p:pic>
        <p:nvPicPr>
          <p:cNvPr id="5" name="Picture 4">
            <a:extLst>
              <a:ext uri="{FF2B5EF4-FFF2-40B4-BE49-F238E27FC236}">
                <a16:creationId xmlns:a16="http://schemas.microsoft.com/office/drawing/2014/main" id="{9E3A0C9D-0767-7E6A-92AE-D6D7BBECACE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474775" y="728662"/>
            <a:ext cx="6576449" cy="5400675"/>
          </a:xfrm>
          <a:prstGeom prst="rect">
            <a:avLst/>
          </a:prstGeom>
          <a:noFill/>
        </p:spPr>
      </p:pic>
    </p:spTree>
    <p:extLst>
      <p:ext uri="{BB962C8B-B14F-4D97-AF65-F5344CB8AC3E}">
        <p14:creationId xmlns:p14="http://schemas.microsoft.com/office/powerpoint/2010/main" val="1348923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9CAB0-5F96-60A7-B671-D23B0FD748EE}"/>
              </a:ext>
            </a:extLst>
          </p:cNvPr>
          <p:cNvSpPr>
            <a:spLocks noGrp="1"/>
          </p:cNvSpPr>
          <p:nvPr>
            <p:ph type="title"/>
          </p:nvPr>
        </p:nvSpPr>
        <p:spPr/>
        <p:txBody>
          <a:bodyPr/>
          <a:lstStyle/>
          <a:p>
            <a:r>
              <a:rPr lang="en-GB" dirty="0"/>
              <a:t>The world is changing (in reporting)</a:t>
            </a:r>
          </a:p>
        </p:txBody>
      </p:sp>
      <p:sp>
        <p:nvSpPr>
          <p:cNvPr id="3" name="Text Placeholder 2">
            <a:extLst>
              <a:ext uri="{FF2B5EF4-FFF2-40B4-BE49-F238E27FC236}">
                <a16:creationId xmlns:a16="http://schemas.microsoft.com/office/drawing/2014/main" id="{AA5B0526-A826-3503-358F-C248CE6EDD80}"/>
              </a:ext>
            </a:extLst>
          </p:cNvPr>
          <p:cNvSpPr>
            <a:spLocks noGrp="1"/>
          </p:cNvSpPr>
          <p:nvPr>
            <p:ph type="body" sz="quarter" idx="10"/>
          </p:nvPr>
        </p:nvSpPr>
        <p:spPr>
          <a:xfrm>
            <a:off x="587172" y="1434654"/>
            <a:ext cx="11016957" cy="5084469"/>
          </a:xfrm>
        </p:spPr>
        <p:txBody>
          <a:bodyPr/>
          <a:lstStyle/>
          <a:p>
            <a:r>
              <a:rPr lang="en-GB"/>
              <a:t>If customer asks, “Can you build me a report?”</a:t>
            </a:r>
          </a:p>
          <a:p>
            <a:endParaRPr lang="en-GB"/>
          </a:p>
          <a:p>
            <a:r>
              <a:rPr lang="en-GB" b="1"/>
              <a:t>STOP</a:t>
            </a:r>
            <a:r>
              <a:rPr lang="en-GB"/>
              <a:t> asking “Sure. How should it be formatted?”</a:t>
            </a:r>
          </a:p>
          <a:p>
            <a:endParaRPr lang="en-GB"/>
          </a:p>
          <a:p>
            <a:r>
              <a:rPr lang="en-GB" b="1"/>
              <a:t>INSTEAD</a:t>
            </a:r>
            <a:r>
              <a:rPr lang="en-GB"/>
              <a:t> ask “What do you need to </a:t>
            </a:r>
            <a:r>
              <a:rPr lang="en-GB" err="1"/>
              <a:t>analyze</a:t>
            </a:r>
            <a:r>
              <a:rPr lang="en-GB"/>
              <a:t> and for what?”</a:t>
            </a:r>
          </a:p>
          <a:p>
            <a:endParaRPr lang="en-GB"/>
          </a:p>
          <a:p>
            <a:r>
              <a:rPr lang="en-GB" b="1"/>
              <a:t>THEN</a:t>
            </a:r>
            <a:r>
              <a:rPr lang="en-GB"/>
              <a:t> choose the tool of choice</a:t>
            </a:r>
          </a:p>
          <a:p>
            <a:pPr marL="457112" indent="-457112">
              <a:buFont typeface="Arial" panose="020B0604020202020204" pitchFamily="34" charset="0"/>
              <a:buChar char="•"/>
            </a:pPr>
            <a:r>
              <a:rPr lang="en-GB"/>
              <a:t>Power BI (and embed), or</a:t>
            </a:r>
          </a:p>
          <a:p>
            <a:pPr marL="457112" indent="-457112">
              <a:buFont typeface="Arial" panose="020B0604020202020204" pitchFamily="34" charset="0"/>
              <a:buChar char="•"/>
            </a:pPr>
            <a:r>
              <a:rPr lang="en-GB"/>
              <a:t>Query/List page with Data Analysis, or</a:t>
            </a:r>
          </a:p>
          <a:p>
            <a:pPr marL="457112" indent="-457112">
              <a:buFont typeface="Arial" panose="020B0604020202020204" pitchFamily="34" charset="0"/>
              <a:buChar char="•"/>
            </a:pPr>
            <a:r>
              <a:rPr lang="en-GB"/>
              <a:t>AL report with Excel layout</a:t>
            </a:r>
          </a:p>
        </p:txBody>
      </p:sp>
      <p:grpSp>
        <p:nvGrpSpPr>
          <p:cNvPr id="19" name="Group 18">
            <a:extLst>
              <a:ext uri="{FF2B5EF4-FFF2-40B4-BE49-F238E27FC236}">
                <a16:creationId xmlns:a16="http://schemas.microsoft.com/office/drawing/2014/main" id="{522EA5AA-F4AC-C985-AD5E-42E49F1ABB0F}"/>
              </a:ext>
            </a:extLst>
          </p:cNvPr>
          <p:cNvGrpSpPr/>
          <p:nvPr/>
        </p:nvGrpSpPr>
        <p:grpSpPr>
          <a:xfrm>
            <a:off x="7805499" y="4981846"/>
            <a:ext cx="2457360" cy="1633530"/>
            <a:chOff x="2124438" y="2279761"/>
            <a:chExt cx="5411972" cy="3784599"/>
          </a:xfrm>
        </p:grpSpPr>
        <p:grpSp>
          <p:nvGrpSpPr>
            <p:cNvPr id="22" name="Group 21">
              <a:extLst>
                <a:ext uri="{FF2B5EF4-FFF2-40B4-BE49-F238E27FC236}">
                  <a16:creationId xmlns:a16="http://schemas.microsoft.com/office/drawing/2014/main" id="{0C64E8EA-5F9B-CA50-D574-BD7CE72218E0}"/>
                </a:ext>
              </a:extLst>
            </p:cNvPr>
            <p:cNvGrpSpPr/>
            <p:nvPr/>
          </p:nvGrpSpPr>
          <p:grpSpPr>
            <a:xfrm>
              <a:off x="2124438" y="2279761"/>
              <a:ext cx="5411972" cy="3784599"/>
              <a:chOff x="2124438" y="2279761"/>
              <a:chExt cx="5411972" cy="3784599"/>
            </a:xfrm>
            <a:noFill/>
          </p:grpSpPr>
          <p:sp>
            <p:nvSpPr>
              <p:cNvPr id="33" name="Trapezoid 32">
                <a:extLst>
                  <a:ext uri="{FF2B5EF4-FFF2-40B4-BE49-F238E27FC236}">
                    <a16:creationId xmlns:a16="http://schemas.microsoft.com/office/drawing/2014/main" id="{5E719CD1-E69A-9EFF-B70C-5DE03971FABF}"/>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Trapezoid 33">
                <a:extLst>
                  <a:ext uri="{FF2B5EF4-FFF2-40B4-BE49-F238E27FC236}">
                    <a16:creationId xmlns:a16="http://schemas.microsoft.com/office/drawing/2014/main" id="{86838E04-3EC5-B591-60C6-0D4D0C9FB527}"/>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Trapezoid 34">
                <a:extLst>
                  <a:ext uri="{FF2B5EF4-FFF2-40B4-BE49-F238E27FC236}">
                    <a16:creationId xmlns:a16="http://schemas.microsoft.com/office/drawing/2014/main" id="{3C14E71B-5CE5-7B35-DEA0-3413F0776759}"/>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27" name="Graphic 26" descr="Electrician female with solid fill">
              <a:extLst>
                <a:ext uri="{FF2B5EF4-FFF2-40B4-BE49-F238E27FC236}">
                  <a16:creationId xmlns:a16="http://schemas.microsoft.com/office/drawing/2014/main" id="{AC02104C-F48D-AC11-F606-B29179432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2623" y="5105391"/>
              <a:ext cx="800817" cy="800817"/>
            </a:xfrm>
            <a:prstGeom prst="rect">
              <a:avLst/>
            </a:prstGeom>
          </p:spPr>
        </p:pic>
        <p:pic>
          <p:nvPicPr>
            <p:cNvPr id="28" name="Graphic 27" descr="Board Of Directors with solid fill">
              <a:extLst>
                <a:ext uri="{FF2B5EF4-FFF2-40B4-BE49-F238E27FC236}">
                  <a16:creationId xmlns:a16="http://schemas.microsoft.com/office/drawing/2014/main" id="{A86C9433-2519-D3E9-F45B-91F16343C5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060ED2B5-D2A4-FFED-CBB9-5F98907A01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0938" y="3833860"/>
              <a:ext cx="719195" cy="719195"/>
            </a:xfrm>
            <a:prstGeom prst="rect">
              <a:avLst/>
            </a:prstGeom>
          </p:spPr>
        </p:pic>
        <p:pic>
          <p:nvPicPr>
            <p:cNvPr id="30" name="Graphic 29" descr="Group with solid fill">
              <a:extLst>
                <a:ext uri="{FF2B5EF4-FFF2-40B4-BE49-F238E27FC236}">
                  <a16:creationId xmlns:a16="http://schemas.microsoft.com/office/drawing/2014/main" id="{82D65316-9D20-D76F-8693-71C3D69BF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79527" y="5020811"/>
              <a:ext cx="890811" cy="890811"/>
            </a:xfrm>
            <a:prstGeom prst="rect">
              <a:avLst/>
            </a:prstGeom>
          </p:spPr>
        </p:pic>
        <p:pic>
          <p:nvPicPr>
            <p:cNvPr id="31" name="Graphic 30" descr="Boardroom with solid fill">
              <a:extLst>
                <a:ext uri="{FF2B5EF4-FFF2-40B4-BE49-F238E27FC236}">
                  <a16:creationId xmlns:a16="http://schemas.microsoft.com/office/drawing/2014/main" id="{02FE5EFC-8727-4E64-55EA-B21F1322FF0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5355" y="3833859"/>
              <a:ext cx="719195" cy="719195"/>
            </a:xfrm>
            <a:prstGeom prst="rect">
              <a:avLst/>
            </a:prstGeom>
          </p:spPr>
        </p:pic>
        <p:pic>
          <p:nvPicPr>
            <p:cNvPr id="32" name="Graphic 31" descr="Group brainstorm with solid fill">
              <a:extLst>
                <a:ext uri="{FF2B5EF4-FFF2-40B4-BE49-F238E27FC236}">
                  <a16:creationId xmlns:a16="http://schemas.microsoft.com/office/drawing/2014/main" id="{3A792187-574D-8E56-8252-705657FEC98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942073" y="5128913"/>
              <a:ext cx="721653" cy="721653"/>
            </a:xfrm>
            <a:prstGeom prst="rect">
              <a:avLst/>
            </a:prstGeom>
          </p:spPr>
        </p:pic>
      </p:grpSp>
      <p:pic>
        <p:nvPicPr>
          <p:cNvPr id="4" name="Picture 3" descr="A blue circle with white dots&#10;&#10;Description automatically generated">
            <a:extLst>
              <a:ext uri="{FF2B5EF4-FFF2-40B4-BE49-F238E27FC236}">
                <a16:creationId xmlns:a16="http://schemas.microsoft.com/office/drawing/2014/main" id="{22BE66A1-3036-2E20-7A40-1039E67B4383}"/>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474473" y="5527183"/>
            <a:ext cx="490083" cy="435874"/>
          </a:xfrm>
          <a:prstGeom prst="rect">
            <a:avLst/>
          </a:prstGeom>
        </p:spPr>
      </p:pic>
      <p:pic>
        <p:nvPicPr>
          <p:cNvPr id="5" name="Picture 4" descr="A green square with white x on it&#10;&#10;Description automatically generated">
            <a:extLst>
              <a:ext uri="{FF2B5EF4-FFF2-40B4-BE49-F238E27FC236}">
                <a16:creationId xmlns:a16="http://schemas.microsoft.com/office/drawing/2014/main" id="{EAD262DD-9155-A826-4F9A-F5FD3D26484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p:blipFill>
        <p:spPr bwMode="auto">
          <a:xfrm>
            <a:off x="337510" y="6011592"/>
            <a:ext cx="764010" cy="509157"/>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48">
            <a:extLst>
              <a:ext uri="{FF2B5EF4-FFF2-40B4-BE49-F238E27FC236}">
                <a16:creationId xmlns:a16="http://schemas.microsoft.com/office/drawing/2014/main" id="{96C9C2CC-CA38-E2B3-7264-4E69C3140B7F}"/>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474473" y="4981846"/>
            <a:ext cx="490083" cy="466917"/>
          </a:xfrm>
          <a:prstGeom prst="rect">
            <a:avLst/>
          </a:prstGeom>
        </p:spPr>
      </p:pic>
    </p:spTree>
    <p:extLst>
      <p:ext uri="{BB962C8B-B14F-4D97-AF65-F5344CB8AC3E}">
        <p14:creationId xmlns:p14="http://schemas.microsoft.com/office/powerpoint/2010/main" val="18020570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dirty="0">
                <a:ln w="3175">
                  <a:noFill/>
                </a:ln>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dirty="0"/>
              <a:t>aka.ms/</a:t>
            </a:r>
            <a:r>
              <a:rPr lang="en-GB" dirty="0" err="1"/>
              <a:t>bc</a:t>
            </a:r>
            <a:r>
              <a:rPr lang="en-GB" dirty="0" err="1">
                <a:solidFill>
                  <a:schemeClr val="accent1">
                    <a:lumMod val="75000"/>
                  </a:schemeClr>
                </a:solidFill>
              </a:rPr>
              <a:t>Finance</a:t>
            </a:r>
            <a:r>
              <a:rPr lang="en-GB" dirty="0" err="1"/>
              <a:t>Analytics</a:t>
            </a:r>
            <a:endParaRPr lang="en-GB" dirty="0"/>
          </a:p>
          <a:p>
            <a:r>
              <a:rPr lang="en-GB" dirty="0"/>
              <a:t>aka.ms/</a:t>
            </a:r>
            <a:r>
              <a:rPr lang="en-GB" dirty="0" err="1"/>
              <a:t>bc</a:t>
            </a:r>
            <a:r>
              <a:rPr lang="en-GB" dirty="0" err="1">
                <a:solidFill>
                  <a:schemeClr val="accent1">
                    <a:lumMod val="75000"/>
                  </a:schemeClr>
                </a:solidFill>
              </a:rPr>
              <a:t>Sales</a:t>
            </a:r>
            <a:r>
              <a:rPr lang="en-GB" dirty="0" err="1"/>
              <a:t>Analytics</a:t>
            </a:r>
            <a:endParaRPr lang="en-GB" dirty="0"/>
          </a:p>
          <a:p>
            <a:r>
              <a:rPr lang="en-GB" dirty="0"/>
              <a:t>aka.ms/</a:t>
            </a:r>
            <a:r>
              <a:rPr lang="en-GB" dirty="0" err="1"/>
              <a:t>bc</a:t>
            </a:r>
            <a:r>
              <a:rPr lang="en-GB" dirty="0" err="1">
                <a:solidFill>
                  <a:schemeClr val="accent1">
                    <a:lumMod val="75000"/>
                  </a:schemeClr>
                </a:solidFill>
              </a:rPr>
              <a:t>Purchasing</a:t>
            </a:r>
            <a:r>
              <a:rPr lang="en-GB" dirty="0" err="1"/>
              <a:t>Analytics</a:t>
            </a:r>
            <a:endParaRPr lang="en-GB" dirty="0"/>
          </a:p>
          <a:p>
            <a:r>
              <a:rPr lang="en-GB" dirty="0"/>
              <a:t>aka.ms/</a:t>
            </a:r>
            <a:r>
              <a:rPr lang="en-GB" dirty="0" err="1"/>
              <a:t>bc</a:t>
            </a:r>
            <a:r>
              <a:rPr lang="en-GB" dirty="0" err="1">
                <a:solidFill>
                  <a:schemeClr val="accent1">
                    <a:lumMod val="75000"/>
                  </a:schemeClr>
                </a:solidFill>
              </a:rPr>
              <a:t>FixedAssets</a:t>
            </a:r>
            <a:r>
              <a:rPr lang="en-GB" dirty="0" err="1"/>
              <a:t>Analytics</a:t>
            </a:r>
            <a:endParaRPr lang="en-GB" dirty="0"/>
          </a:p>
          <a:p>
            <a:r>
              <a:rPr lang="en-GB" dirty="0"/>
              <a:t>aka.ms/</a:t>
            </a:r>
            <a:r>
              <a:rPr lang="en-GB" dirty="0" err="1"/>
              <a:t>bc</a:t>
            </a:r>
            <a:r>
              <a:rPr lang="en-GB" dirty="0" err="1">
                <a:solidFill>
                  <a:schemeClr val="accent1">
                    <a:lumMod val="75000"/>
                  </a:schemeClr>
                </a:solidFill>
              </a:rPr>
              <a:t>Project</a:t>
            </a:r>
            <a:r>
              <a:rPr lang="en-GB" dirty="0" err="1"/>
              <a:t>Analytics</a:t>
            </a:r>
            <a:endParaRPr lang="en-GB" dirty="0"/>
          </a:p>
          <a:p>
            <a:r>
              <a:rPr lang="en-GB" dirty="0"/>
              <a:t>aka.ms/</a:t>
            </a:r>
            <a:r>
              <a:rPr lang="en-GB" dirty="0" err="1"/>
              <a:t>bc</a:t>
            </a:r>
            <a:r>
              <a:rPr lang="en-GB" dirty="0" err="1">
                <a:solidFill>
                  <a:schemeClr val="accent1">
                    <a:lumMod val="75000"/>
                  </a:schemeClr>
                </a:solidFill>
              </a:rPr>
              <a:t>Inventory</a:t>
            </a:r>
            <a:r>
              <a:rPr lang="en-GB" dirty="0" err="1"/>
              <a:t>Analytics</a:t>
            </a:r>
            <a:endParaRPr lang="en-GB" dirty="0"/>
          </a:p>
          <a:p>
            <a:r>
              <a:rPr lang="en-GB" dirty="0"/>
              <a:t>aka.ms/</a:t>
            </a:r>
            <a:r>
              <a:rPr lang="en-GB" dirty="0" err="1"/>
              <a:t>bc</a:t>
            </a:r>
            <a:r>
              <a:rPr lang="en-GB" dirty="0" err="1">
                <a:solidFill>
                  <a:schemeClr val="accent1">
                    <a:lumMod val="75000"/>
                  </a:schemeClr>
                </a:solidFill>
              </a:rPr>
              <a:t>Manufacturing</a:t>
            </a:r>
            <a:r>
              <a:rPr lang="en-GB" dirty="0" err="1"/>
              <a:t>Analytics</a:t>
            </a:r>
            <a:endParaRPr lang="en-GB" dirty="0"/>
          </a:p>
        </p:txBody>
      </p:sp>
    </p:spTree>
    <p:extLst>
      <p:ext uri="{BB962C8B-B14F-4D97-AF65-F5344CB8AC3E}">
        <p14:creationId xmlns:p14="http://schemas.microsoft.com/office/powerpoint/2010/main" val="88769548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Financial Analytics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FabricTemplate" id="{3BEF7845-310B-4B5C-B73C-22A703B894AC}" vid="{DB3A35D9-43E0-4F95-91C3-4C720663A91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9304</TotalTime>
  <Words>1305</Words>
  <Application>Microsoft Office PowerPoint</Application>
  <PresentationFormat>Widescreen</PresentationFormat>
  <Paragraphs>208</Paragraphs>
  <Slides>49</Slides>
  <Notes>34</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49</vt:i4>
      </vt:variant>
    </vt:vector>
  </HeadingPairs>
  <TitlesOfParts>
    <vt:vector size="61" baseType="lpstr">
      <vt:lpstr>Aptos</vt:lpstr>
      <vt:lpstr>Aptos Display</vt:lpstr>
      <vt:lpstr>Arial</vt:lpstr>
      <vt:lpstr>Arial Black</vt:lpstr>
      <vt:lpstr>Calibri</vt:lpstr>
      <vt:lpstr>Consolas</vt:lpstr>
      <vt:lpstr>Segoe UI</vt:lpstr>
      <vt:lpstr>Segoe UI Semibold</vt:lpstr>
      <vt:lpstr>Wingdings</vt:lpstr>
      <vt:lpstr>Office Theme</vt:lpstr>
      <vt:lpstr>Microsoft D365 template</vt:lpstr>
      <vt:lpstr>Microsoft Build 16:9 Template Light</vt:lpstr>
      <vt:lpstr>Standard slides for Business Central analytics sessions</vt:lpstr>
      <vt:lpstr>Typical analytics needs in organizations</vt:lpstr>
      <vt:lpstr>Developer docs  https://aka.ms/bcDeveloper</vt:lpstr>
      <vt:lpstr>Analytics content and choice of technology</vt:lpstr>
      <vt:lpstr>The world is changing (in reporting)</vt:lpstr>
      <vt:lpstr>PowerPoint Presentation</vt:lpstr>
      <vt:lpstr>PowerPoint Presentation</vt:lpstr>
      <vt:lpstr>Analytics aka links per functional area</vt:lpstr>
      <vt:lpstr>PowerPoint Presentation</vt:lpstr>
      <vt:lpstr>Watch the video to learn more…</vt:lpstr>
      <vt:lpstr>Financial Reporting documentation  aka.ms/bcFinanceAnalytics </vt:lpstr>
      <vt:lpstr>Financial Reporting changes in 26.0 – part 1</vt:lpstr>
      <vt:lpstr>Financial Reporting changes in 26.0 – part 2</vt:lpstr>
      <vt:lpstr>Financial Reporting changes in 26.0 – part 3</vt:lpstr>
      <vt:lpstr>PowerPoint Presentation</vt:lpstr>
      <vt:lpstr>Each app is documented under its functional domain</vt:lpstr>
      <vt:lpstr>PowerPoint Presentation</vt:lpstr>
      <vt:lpstr>Power BI embed (for developers)</vt:lpstr>
      <vt:lpstr>PowerPoint Presentation</vt:lpstr>
      <vt:lpstr>PowerPoint Presentation</vt:lpstr>
      <vt:lpstr>aka.ms/bcpbisamples</vt:lpstr>
      <vt:lpstr>PowerPoint Presentation</vt:lpstr>
      <vt:lpstr>Links introduced in version 25.0</vt:lpstr>
      <vt:lpstr>Report Explorer – shows all analytical capabilities</vt:lpstr>
      <vt:lpstr>Report Explorer in 26.0 – now with info icons</vt:lpstr>
      <vt:lpstr>Report Explorer in 26.0 – try a report in a new window</vt:lpstr>
      <vt:lpstr>Opens report request page in a new window</vt:lpstr>
      <vt:lpstr>Watch the video to learn more…</vt:lpstr>
      <vt:lpstr>New documentation added (May 2024) aka.ms/bcAnalytics</vt:lpstr>
      <vt:lpstr>Queries added in 25.3 and 26.1</vt:lpstr>
      <vt:lpstr>Finance Excel reports generally available in 26.0</vt:lpstr>
      <vt:lpstr>Find Excel reports for finance in the report explorer</vt:lpstr>
      <vt:lpstr>Find Excel reports with Tell Me search</vt:lpstr>
      <vt:lpstr>Watch the video to learn more…</vt:lpstr>
      <vt:lpstr>Watch the video to learn more…</vt:lpstr>
      <vt:lpstr>Want to learn more?  aka.ms/bcReporting</vt:lpstr>
      <vt:lpstr>PowerPoint Presentation</vt:lpstr>
      <vt:lpstr>Want to learn through examples?  aka.ms/ bcExcelSamples</vt:lpstr>
      <vt:lpstr>Want to learn more about AL queries?</vt:lpstr>
      <vt:lpstr>Watch the video to learn more…</vt:lpstr>
      <vt:lpstr>aka.ms/bcInventoryAnalytics</vt:lpstr>
      <vt:lpstr>Inventory Power BI app</vt:lpstr>
      <vt:lpstr>PowerPoint Presentation</vt:lpstr>
      <vt:lpstr>Inventory Valuation Power BI app</vt:lpstr>
      <vt:lpstr>PowerPoint Presentation</vt:lpstr>
      <vt:lpstr>Inventory ad-hoc analysis scenarios</vt:lpstr>
      <vt:lpstr>PowerPoint Presentation</vt:lpstr>
      <vt:lpstr>New in 26.1</vt:lpstr>
      <vt:lpstr>Inventory reports</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Kennie Pontoppidan</dc:creator>
  <cp:lastModifiedBy>Kennie Pontoppidan</cp:lastModifiedBy>
  <cp:revision>6</cp:revision>
  <dcterms:created xsi:type="dcterms:W3CDTF">2024-05-24T14:07:05Z</dcterms:created>
  <dcterms:modified xsi:type="dcterms:W3CDTF">2025-04-22T16:39:14Z</dcterms:modified>
</cp:coreProperties>
</file>